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92" r:id="rId2"/>
    <p:sldId id="258" r:id="rId3"/>
    <p:sldId id="263" r:id="rId4"/>
    <p:sldId id="262" r:id="rId5"/>
    <p:sldId id="266" r:id="rId6"/>
    <p:sldId id="267" r:id="rId7"/>
    <p:sldId id="268" r:id="rId8"/>
    <p:sldId id="269" r:id="rId9"/>
    <p:sldId id="270" r:id="rId10"/>
    <p:sldId id="271" r:id="rId11"/>
    <p:sldId id="280" r:id="rId12"/>
    <p:sldId id="272" r:id="rId13"/>
    <p:sldId id="273" r:id="rId14"/>
    <p:sldId id="275" r:id="rId15"/>
    <p:sldId id="281" r:id="rId16"/>
    <p:sldId id="274" r:id="rId17"/>
    <p:sldId id="276" r:id="rId18"/>
    <p:sldId id="277" r:id="rId19"/>
    <p:sldId id="278" r:id="rId20"/>
    <p:sldId id="279" r:id="rId21"/>
    <p:sldId id="265" r:id="rId22"/>
    <p:sldId id="282" r:id="rId23"/>
    <p:sldId id="284" r:id="rId24"/>
    <p:sldId id="283" r:id="rId25"/>
    <p:sldId id="285" r:id="rId26"/>
    <p:sldId id="286" r:id="rId27"/>
    <p:sldId id="287" r:id="rId28"/>
    <p:sldId id="288" r:id="rId29"/>
    <p:sldId id="290" r:id="rId30"/>
    <p:sldId id="293" r:id="rId31"/>
  </p:sldIdLst>
  <p:sldSz cx="12192000" cy="6858000"/>
  <p:notesSz cx="6797675"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6400" autoAdjust="0"/>
  </p:normalViewPr>
  <p:slideViewPr>
    <p:cSldViewPr snapToGrid="0">
      <p:cViewPr varScale="1">
        <p:scale>
          <a:sx n="111" d="100"/>
          <a:sy n="111" d="100"/>
        </p:scale>
        <p:origin x="480" y="9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072" cy="4953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1002" y="0"/>
            <a:ext cx="2945072" cy="495300"/>
          </a:xfrm>
          <a:prstGeom prst="rect">
            <a:avLst/>
          </a:prstGeom>
        </p:spPr>
        <p:txBody>
          <a:bodyPr vert="horz" lIns="91440" tIns="45720" rIns="91440" bIns="45720" rtlCol="0"/>
          <a:lstStyle>
            <a:lvl1pPr algn="r">
              <a:defRPr sz="1200"/>
            </a:lvl1pPr>
          </a:lstStyle>
          <a:p>
            <a:fld id="{994B492C-A621-42A1-8B08-BE69494003DF}" type="datetimeFigureOut">
              <a:rPr lang="fr-FR" smtClean="0"/>
              <a:t>10/04/2026</a:t>
            </a:fld>
            <a:endParaRPr lang="fr-FR"/>
          </a:p>
        </p:txBody>
      </p:sp>
      <p:sp>
        <p:nvSpPr>
          <p:cNvPr id="4" name="Espace réservé du pied de page 3"/>
          <p:cNvSpPr>
            <a:spLocks noGrp="1"/>
          </p:cNvSpPr>
          <p:nvPr>
            <p:ph type="ftr" sz="quarter" idx="2"/>
          </p:nvPr>
        </p:nvSpPr>
        <p:spPr>
          <a:xfrm>
            <a:off x="0" y="9377363"/>
            <a:ext cx="2945072" cy="4953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1002" y="9377363"/>
            <a:ext cx="2945072" cy="495300"/>
          </a:xfrm>
          <a:prstGeom prst="rect">
            <a:avLst/>
          </a:prstGeom>
        </p:spPr>
        <p:txBody>
          <a:bodyPr vert="horz" lIns="91440" tIns="45720" rIns="91440" bIns="45720" rtlCol="0" anchor="b"/>
          <a:lstStyle>
            <a:lvl1pPr algn="r">
              <a:defRPr sz="1200"/>
            </a:lvl1pPr>
          </a:lstStyle>
          <a:p>
            <a:fld id="{FEBC71E0-D5A9-4579-85A7-023C3E1D3943}" type="slidenum">
              <a:rPr lang="fr-FR" smtClean="0"/>
              <a:t>‹N°›</a:t>
            </a:fld>
            <a:endParaRPr lang="fr-FR"/>
          </a:p>
        </p:txBody>
      </p:sp>
    </p:spTree>
    <p:extLst>
      <p:ext uri="{BB962C8B-B14F-4D97-AF65-F5344CB8AC3E}">
        <p14:creationId xmlns:p14="http://schemas.microsoft.com/office/powerpoint/2010/main" val="14750783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072" cy="4953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002" y="0"/>
            <a:ext cx="2945072" cy="495300"/>
          </a:xfrm>
          <a:prstGeom prst="rect">
            <a:avLst/>
          </a:prstGeom>
        </p:spPr>
        <p:txBody>
          <a:bodyPr vert="horz" lIns="91440" tIns="45720" rIns="91440" bIns="45720" rtlCol="0"/>
          <a:lstStyle>
            <a:lvl1pPr algn="r">
              <a:defRPr sz="1200"/>
            </a:lvl1pPr>
          </a:lstStyle>
          <a:p>
            <a:fld id="{8997E488-A76F-425D-830F-2F6E0F3B6895}" type="datetimeFigureOut">
              <a:rPr lang="fr-FR" smtClean="0"/>
              <a:t>10/04/2026</a:t>
            </a:fld>
            <a:endParaRPr lang="fr-FR"/>
          </a:p>
        </p:txBody>
      </p:sp>
      <p:sp>
        <p:nvSpPr>
          <p:cNvPr id="4" name="Espace réservé de l'image des diapositives 3"/>
          <p:cNvSpPr>
            <a:spLocks noGrp="1" noRot="1" noChangeAspect="1"/>
          </p:cNvSpPr>
          <p:nvPr>
            <p:ph type="sldImg" idx="2"/>
          </p:nvPr>
        </p:nvSpPr>
        <p:spPr>
          <a:xfrm>
            <a:off x="436563" y="1233488"/>
            <a:ext cx="5924550" cy="333216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0249" y="4751389"/>
            <a:ext cx="5437179" cy="388778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7363"/>
            <a:ext cx="2945072" cy="4953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002" y="9377363"/>
            <a:ext cx="2945072" cy="495300"/>
          </a:xfrm>
          <a:prstGeom prst="rect">
            <a:avLst/>
          </a:prstGeom>
        </p:spPr>
        <p:txBody>
          <a:bodyPr vert="horz" lIns="91440" tIns="45720" rIns="91440" bIns="45720" rtlCol="0" anchor="b"/>
          <a:lstStyle>
            <a:lvl1pPr algn="r">
              <a:defRPr sz="1200"/>
            </a:lvl1pPr>
          </a:lstStyle>
          <a:p>
            <a:fld id="{5739CAA0-8F3A-41EE-82E3-BE8033C2EC78}" type="slidenum">
              <a:rPr lang="fr-FR" smtClean="0"/>
              <a:t>‹N°›</a:t>
            </a:fld>
            <a:endParaRPr lang="fr-FR"/>
          </a:p>
        </p:txBody>
      </p:sp>
    </p:spTree>
    <p:extLst>
      <p:ext uri="{BB962C8B-B14F-4D97-AF65-F5344CB8AC3E}">
        <p14:creationId xmlns:p14="http://schemas.microsoft.com/office/powerpoint/2010/main" val="34634728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39CAA0-8F3A-41EE-82E3-BE8033C2EC78}" type="slidenum">
              <a:rPr lang="fr-FR" smtClean="0"/>
              <a:t>2</a:t>
            </a:fld>
            <a:endParaRPr lang="fr-FR"/>
          </a:p>
        </p:txBody>
      </p:sp>
    </p:spTree>
    <p:extLst>
      <p:ext uri="{BB962C8B-B14F-4D97-AF65-F5344CB8AC3E}">
        <p14:creationId xmlns:p14="http://schemas.microsoft.com/office/powerpoint/2010/main" val="3606283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Visuel de référence fourni par l’utilisateur : /mnt/data/704e7105-1990-4bb2-a929-3110b061372f.png,- Logo officiel ARC fourni par l’utilisateur : /mnt/data/logo arc officiel.png</a:t>
            </a:r>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2C05D662-4096-4224-B4F7-0C8EA8959A49}" type="datetime1">
              <a:rPr lang="fr-FR" smtClean="0"/>
              <a:t>10/04/2026</a:t>
            </a:fld>
            <a:endParaRPr lang="fr-FR"/>
          </a:p>
        </p:txBody>
      </p:sp>
      <p:sp>
        <p:nvSpPr>
          <p:cNvPr id="5" name="Espace réservé du pied de page 4"/>
          <p:cNvSpPr>
            <a:spLocks noGrp="1"/>
          </p:cNvSpPr>
          <p:nvPr>
            <p:ph type="ftr" sz="quarter" idx="11"/>
          </p:nvPr>
        </p:nvSpPr>
        <p:spPr/>
        <p:txBody>
          <a:bodyPr/>
          <a:lstStyle/>
          <a:p>
            <a:r>
              <a:rPr lang="fr-FR"/>
              <a:t>les contrats de maintenance de la copropriété</a:t>
            </a:r>
          </a:p>
        </p:txBody>
      </p:sp>
      <p:sp>
        <p:nvSpPr>
          <p:cNvPr id="6" name="Espace réservé du numéro de diapositive 5"/>
          <p:cNvSpPr>
            <a:spLocks noGrp="1"/>
          </p:cNvSpPr>
          <p:nvPr>
            <p:ph type="sldNum" sz="quarter" idx="12"/>
          </p:nvPr>
        </p:nvSpPr>
        <p:spPr/>
        <p:txBody>
          <a:bodyPr/>
          <a:lstStyle/>
          <a:p>
            <a:fld id="{BE732C41-7B39-4080-85C1-2D318E148575}" type="slidenum">
              <a:rPr lang="fr-FR" smtClean="0"/>
              <a:t>‹N°›</a:t>
            </a:fld>
            <a:endParaRPr lang="fr-FR"/>
          </a:p>
        </p:txBody>
      </p:sp>
    </p:spTree>
    <p:extLst>
      <p:ext uri="{BB962C8B-B14F-4D97-AF65-F5344CB8AC3E}">
        <p14:creationId xmlns:p14="http://schemas.microsoft.com/office/powerpoint/2010/main" val="1072682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BF1D8AF-03D0-4832-AF15-8971A9D05045}" type="datetime1">
              <a:rPr lang="fr-FR" smtClean="0"/>
              <a:t>10/04/2026</a:t>
            </a:fld>
            <a:endParaRPr lang="fr-FR"/>
          </a:p>
        </p:txBody>
      </p:sp>
      <p:sp>
        <p:nvSpPr>
          <p:cNvPr id="5" name="Espace réservé du pied de page 4"/>
          <p:cNvSpPr>
            <a:spLocks noGrp="1"/>
          </p:cNvSpPr>
          <p:nvPr>
            <p:ph type="ftr" sz="quarter" idx="11"/>
          </p:nvPr>
        </p:nvSpPr>
        <p:spPr/>
        <p:txBody>
          <a:bodyPr/>
          <a:lstStyle/>
          <a:p>
            <a:r>
              <a:rPr lang="fr-FR"/>
              <a:t>les contrats de maintenance de la copropriété</a:t>
            </a:r>
          </a:p>
        </p:txBody>
      </p:sp>
      <p:sp>
        <p:nvSpPr>
          <p:cNvPr id="6" name="Espace réservé du numéro de diapositive 5"/>
          <p:cNvSpPr>
            <a:spLocks noGrp="1"/>
          </p:cNvSpPr>
          <p:nvPr>
            <p:ph type="sldNum" sz="quarter" idx="12"/>
          </p:nvPr>
        </p:nvSpPr>
        <p:spPr/>
        <p:txBody>
          <a:bodyPr/>
          <a:lstStyle/>
          <a:p>
            <a:fld id="{BE732C41-7B39-4080-85C1-2D318E148575}" type="slidenum">
              <a:rPr lang="fr-FR" smtClean="0"/>
              <a:t>‹N°›</a:t>
            </a:fld>
            <a:endParaRPr lang="fr-FR"/>
          </a:p>
        </p:txBody>
      </p:sp>
    </p:spTree>
    <p:extLst>
      <p:ext uri="{BB962C8B-B14F-4D97-AF65-F5344CB8AC3E}">
        <p14:creationId xmlns:p14="http://schemas.microsoft.com/office/powerpoint/2010/main" val="2171433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02D0C67-6AAC-493A-B02A-4BB5F4B891C5}" type="datetime1">
              <a:rPr lang="fr-FR" smtClean="0"/>
              <a:t>10/04/2026</a:t>
            </a:fld>
            <a:endParaRPr lang="fr-FR"/>
          </a:p>
        </p:txBody>
      </p:sp>
      <p:sp>
        <p:nvSpPr>
          <p:cNvPr id="5" name="Espace réservé du pied de page 4"/>
          <p:cNvSpPr>
            <a:spLocks noGrp="1"/>
          </p:cNvSpPr>
          <p:nvPr>
            <p:ph type="ftr" sz="quarter" idx="11"/>
          </p:nvPr>
        </p:nvSpPr>
        <p:spPr/>
        <p:txBody>
          <a:bodyPr/>
          <a:lstStyle/>
          <a:p>
            <a:r>
              <a:rPr lang="fr-FR"/>
              <a:t>les contrats de maintenance de la copropriété</a:t>
            </a:r>
          </a:p>
        </p:txBody>
      </p:sp>
      <p:sp>
        <p:nvSpPr>
          <p:cNvPr id="6" name="Espace réservé du numéro de diapositive 5"/>
          <p:cNvSpPr>
            <a:spLocks noGrp="1"/>
          </p:cNvSpPr>
          <p:nvPr>
            <p:ph type="sldNum" sz="quarter" idx="12"/>
          </p:nvPr>
        </p:nvSpPr>
        <p:spPr/>
        <p:txBody>
          <a:bodyPr/>
          <a:lstStyle/>
          <a:p>
            <a:fld id="{BE732C41-7B39-4080-85C1-2D318E148575}" type="slidenum">
              <a:rPr lang="fr-FR" smtClean="0"/>
              <a:t>‹N°›</a:t>
            </a:fld>
            <a:endParaRPr lang="fr-FR"/>
          </a:p>
        </p:txBody>
      </p:sp>
    </p:spTree>
    <p:extLst>
      <p:ext uri="{BB962C8B-B14F-4D97-AF65-F5344CB8AC3E}">
        <p14:creationId xmlns:p14="http://schemas.microsoft.com/office/powerpoint/2010/main" val="200602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Page de garde">
    <p:bg>
      <p:bgRef idx="1001">
        <a:schemeClr val="bg1"/>
      </p:bgRef>
    </p:bg>
    <p:spTree>
      <p:nvGrpSpPr>
        <p:cNvPr id="1" name=""/>
        <p:cNvGrpSpPr/>
        <p:nvPr/>
      </p:nvGrpSpPr>
      <p:grpSpPr>
        <a:xfrm>
          <a:off x="0" y="0"/>
          <a:ext cx="0" cy="0"/>
          <a:chOff x="0" y="0"/>
          <a:chExt cx="0" cy="0"/>
        </a:xfrm>
      </p:grpSpPr>
      <p:sp>
        <p:nvSpPr>
          <p:cNvPr id="12" name="Shape 2">
            <a:extLst>
              <a:ext uri="{FF2B5EF4-FFF2-40B4-BE49-F238E27FC236}">
                <a16:creationId xmlns:a16="http://schemas.microsoft.com/office/drawing/2014/main" id="{5A0F429B-FC85-8565-B1A5-D3BEC9548623}"/>
              </a:ext>
            </a:extLst>
          </p:cNvPr>
          <p:cNvSpPr/>
          <p:nvPr userDrawn="1"/>
        </p:nvSpPr>
        <p:spPr>
          <a:xfrm>
            <a:off x="0" y="5989320"/>
            <a:ext cx="12191695" cy="868680"/>
          </a:xfrm>
          <a:prstGeom prst="rect">
            <a:avLst/>
          </a:prstGeom>
          <a:solidFill>
            <a:srgbClr val="EEE8FF">
              <a:alpha val="85000"/>
            </a:srgbClr>
          </a:solidFill>
          <a:ln w="12700">
            <a:solidFill>
              <a:srgbClr val="EEE8FF">
                <a:alpha val="0"/>
              </a:srgbClr>
            </a:solidFill>
            <a:prstDash val="solid"/>
          </a:ln>
        </p:spPr>
        <p:txBody>
          <a:bodyPr/>
          <a:lstStyle/>
          <a:p>
            <a:endParaRPr lang="fr-FR"/>
          </a:p>
        </p:txBody>
      </p:sp>
      <p:sp>
        <p:nvSpPr>
          <p:cNvPr id="2" name="Shape 0">
            <a:extLst>
              <a:ext uri="{FF2B5EF4-FFF2-40B4-BE49-F238E27FC236}">
                <a16:creationId xmlns:a16="http://schemas.microsoft.com/office/drawing/2014/main" id="{61368B74-EA99-1C06-4C98-43742584F828}"/>
              </a:ext>
            </a:extLst>
          </p:cNvPr>
          <p:cNvSpPr/>
          <p:nvPr userDrawn="1"/>
        </p:nvSpPr>
        <p:spPr>
          <a:xfrm>
            <a:off x="658368" y="1399032"/>
            <a:ext cx="5074920" cy="749808"/>
          </a:xfrm>
          <a:prstGeom prst="roundRect">
            <a:avLst/>
          </a:prstGeom>
          <a:solidFill>
            <a:schemeClr val="accent1"/>
          </a:solidFill>
          <a:ln w="12700">
            <a:solidFill>
              <a:schemeClr val="accent1"/>
            </a:solidFill>
            <a:prstDash val="solid"/>
          </a:ln>
        </p:spPr>
        <p:txBody>
          <a:bodyPr/>
          <a:lstStyle/>
          <a:p>
            <a:endParaRPr lang="fr-FR"/>
          </a:p>
        </p:txBody>
      </p:sp>
      <p:sp>
        <p:nvSpPr>
          <p:cNvPr id="3" name="Shape 1">
            <a:extLst>
              <a:ext uri="{FF2B5EF4-FFF2-40B4-BE49-F238E27FC236}">
                <a16:creationId xmlns:a16="http://schemas.microsoft.com/office/drawing/2014/main" id="{79734A16-2CF6-5B8A-047C-26BE4F926C3E}"/>
              </a:ext>
            </a:extLst>
          </p:cNvPr>
          <p:cNvSpPr/>
          <p:nvPr userDrawn="1"/>
        </p:nvSpPr>
        <p:spPr>
          <a:xfrm>
            <a:off x="667512" y="1746504"/>
            <a:ext cx="5056632" cy="365760"/>
          </a:xfrm>
          <a:prstGeom prst="roundRect">
            <a:avLst/>
          </a:prstGeom>
          <a:solidFill>
            <a:srgbClr val="FFFFFF"/>
          </a:solidFill>
          <a:ln w="12700">
            <a:solidFill>
              <a:schemeClr val="accent1"/>
            </a:solidFill>
            <a:prstDash val="solid"/>
          </a:ln>
        </p:spPr>
        <p:txBody>
          <a:bodyPr/>
          <a:lstStyle/>
          <a:p>
            <a:endParaRPr lang="fr-FR"/>
          </a:p>
        </p:txBody>
      </p:sp>
      <p:sp>
        <p:nvSpPr>
          <p:cNvPr id="4" name="Text 2">
            <a:extLst>
              <a:ext uri="{FF2B5EF4-FFF2-40B4-BE49-F238E27FC236}">
                <a16:creationId xmlns:a16="http://schemas.microsoft.com/office/drawing/2014/main" id="{68F72D69-9EB3-522E-D551-4E5C8309F753}"/>
              </a:ext>
            </a:extLst>
          </p:cNvPr>
          <p:cNvSpPr/>
          <p:nvPr userDrawn="1"/>
        </p:nvSpPr>
        <p:spPr>
          <a:xfrm>
            <a:off x="886968" y="1480927"/>
            <a:ext cx="4572000" cy="201168"/>
          </a:xfrm>
          <a:prstGeom prst="rect">
            <a:avLst/>
          </a:prstGeom>
          <a:noFill/>
          <a:ln/>
        </p:spPr>
        <p:txBody>
          <a:bodyPr wrap="square" lIns="0" tIns="0" rIns="0" bIns="0" rtlCol="0" anchor="ctr"/>
          <a:lstStyle/>
          <a:p>
            <a:pPr marL="0" indent="0">
              <a:buNone/>
            </a:pPr>
            <a:r>
              <a:rPr lang="en-US" sz="2050" dirty="0">
                <a:solidFill>
                  <a:srgbClr val="FFFFFF"/>
                </a:solidFill>
                <a:latin typeface="Arial" pitchFamily="34" charset="0"/>
                <a:ea typeface="Arial" pitchFamily="34" charset="-122"/>
                <a:cs typeface="Arial" pitchFamily="34" charset="-120"/>
              </a:rPr>
              <a:t>Le 2ème Forum de la Copropriété</a:t>
            </a:r>
            <a:endParaRPr lang="en-US" sz="2050" dirty="0"/>
          </a:p>
        </p:txBody>
      </p:sp>
      <p:sp>
        <p:nvSpPr>
          <p:cNvPr id="5" name="Text 3">
            <a:extLst>
              <a:ext uri="{FF2B5EF4-FFF2-40B4-BE49-F238E27FC236}">
                <a16:creationId xmlns:a16="http://schemas.microsoft.com/office/drawing/2014/main" id="{73B138BE-2353-DC7D-C7C3-03ADCEAA7C63}"/>
              </a:ext>
            </a:extLst>
          </p:cNvPr>
          <p:cNvSpPr/>
          <p:nvPr userDrawn="1"/>
        </p:nvSpPr>
        <p:spPr>
          <a:xfrm>
            <a:off x="950976" y="1856232"/>
            <a:ext cx="4206240" cy="164592"/>
          </a:xfrm>
          <a:prstGeom prst="rect">
            <a:avLst/>
          </a:prstGeom>
          <a:noFill/>
          <a:ln/>
        </p:spPr>
        <p:txBody>
          <a:bodyPr wrap="square" lIns="0" tIns="0" rIns="0" bIns="0" rtlCol="0" anchor="ctr"/>
          <a:lstStyle/>
          <a:p>
            <a:pPr marL="0" indent="0">
              <a:buNone/>
            </a:pPr>
            <a:r>
              <a:rPr lang="en-US" sz="1750" dirty="0">
                <a:solidFill>
                  <a:srgbClr val="1D2B58"/>
                </a:solidFill>
                <a:latin typeface="Arial" pitchFamily="34" charset="0"/>
                <a:ea typeface="Arial" pitchFamily="34" charset="-122"/>
                <a:cs typeface="Arial" pitchFamily="34" charset="-120"/>
              </a:rPr>
              <a:t>mercredi 15 avril 2026  </a:t>
            </a:r>
            <a:endParaRPr lang="en-US" sz="1750" dirty="0"/>
          </a:p>
        </p:txBody>
      </p:sp>
      <p:pic>
        <p:nvPicPr>
          <p:cNvPr id="11" name="Image 1" descr="/mnt/data/aud_nopanel.png">
            <a:extLst>
              <a:ext uri="{FF2B5EF4-FFF2-40B4-BE49-F238E27FC236}">
                <a16:creationId xmlns:a16="http://schemas.microsoft.com/office/drawing/2014/main" id="{CAEEF4AD-3BCF-43B5-9E82-B24CE7A5DA0E}"/>
              </a:ext>
            </a:extLst>
          </p:cNvPr>
          <p:cNvPicPr>
            <a:picLocks noChangeAspect="1"/>
          </p:cNvPicPr>
          <p:nvPr userDrawn="1"/>
        </p:nvPicPr>
        <p:blipFill>
          <a:blip r:embed="rId2"/>
          <a:srcRect l="22523" r="22523"/>
          <a:stretch/>
        </p:blipFill>
        <p:spPr>
          <a:xfrm>
            <a:off x="7894015" y="780893"/>
            <a:ext cx="4297680" cy="5213739"/>
          </a:xfrm>
          <a:prstGeom prst="rect">
            <a:avLst/>
          </a:prstGeom>
        </p:spPr>
      </p:pic>
      <p:sp>
        <p:nvSpPr>
          <p:cNvPr id="14" name="Shape 0">
            <a:extLst>
              <a:ext uri="{FF2B5EF4-FFF2-40B4-BE49-F238E27FC236}">
                <a16:creationId xmlns:a16="http://schemas.microsoft.com/office/drawing/2014/main" id="{5AB2DFEA-3603-9BB2-0B5C-02AE2D8681BF}"/>
              </a:ext>
            </a:extLst>
          </p:cNvPr>
          <p:cNvSpPr/>
          <p:nvPr userDrawn="1"/>
        </p:nvSpPr>
        <p:spPr>
          <a:xfrm>
            <a:off x="0" y="0"/>
            <a:ext cx="12191695" cy="694944"/>
          </a:xfrm>
          <a:prstGeom prst="rect">
            <a:avLst/>
          </a:prstGeom>
          <a:solidFill>
            <a:srgbClr val="1D294E"/>
          </a:solidFill>
          <a:ln w="12700">
            <a:solidFill>
              <a:srgbClr val="1D294E"/>
            </a:solidFill>
            <a:prstDash val="solid"/>
          </a:ln>
        </p:spPr>
        <p:txBody>
          <a:bodyPr/>
          <a:lstStyle/>
          <a:p>
            <a:endParaRPr lang="fr-FR"/>
          </a:p>
        </p:txBody>
      </p:sp>
      <p:sp>
        <p:nvSpPr>
          <p:cNvPr id="13" name="Text 3">
            <a:extLst>
              <a:ext uri="{FF2B5EF4-FFF2-40B4-BE49-F238E27FC236}">
                <a16:creationId xmlns:a16="http://schemas.microsoft.com/office/drawing/2014/main" id="{6B265AD9-F692-3430-0248-31870014BCDB}"/>
              </a:ext>
            </a:extLst>
          </p:cNvPr>
          <p:cNvSpPr/>
          <p:nvPr userDrawn="1"/>
        </p:nvSpPr>
        <p:spPr>
          <a:xfrm>
            <a:off x="1783080" y="171152"/>
            <a:ext cx="5394960" cy="365760"/>
          </a:xfrm>
          <a:prstGeom prst="rect">
            <a:avLst/>
          </a:prstGeom>
          <a:noFill/>
          <a:ln/>
        </p:spPr>
        <p:txBody>
          <a:bodyPr wrap="square" lIns="0" tIns="0" rIns="0" bIns="0" rtlCol="0" anchor="ctr"/>
          <a:lstStyle/>
          <a:p>
            <a:pPr marL="0" indent="0">
              <a:buNone/>
            </a:pPr>
            <a:r>
              <a:rPr lang="en-US" sz="2700" dirty="0">
                <a:solidFill>
                  <a:srgbClr val="FFFFFF"/>
                </a:solidFill>
                <a:latin typeface="Arial" pitchFamily="34" charset="0"/>
                <a:ea typeface="Arial" pitchFamily="34" charset="-122"/>
                <a:cs typeface="Arial" pitchFamily="34" charset="-120"/>
              </a:rPr>
              <a:t>2ème Forum de la Copropriété</a:t>
            </a:r>
            <a:endParaRPr lang="en-US" sz="2700" dirty="0"/>
          </a:p>
        </p:txBody>
      </p:sp>
      <p:sp>
        <p:nvSpPr>
          <p:cNvPr id="17" name="Shape 9">
            <a:extLst>
              <a:ext uri="{FF2B5EF4-FFF2-40B4-BE49-F238E27FC236}">
                <a16:creationId xmlns:a16="http://schemas.microsoft.com/office/drawing/2014/main" id="{38D73E30-4628-8AAC-ECB3-8F86F3CE67A0}"/>
              </a:ext>
            </a:extLst>
          </p:cNvPr>
          <p:cNvSpPr/>
          <p:nvPr userDrawn="1"/>
        </p:nvSpPr>
        <p:spPr>
          <a:xfrm>
            <a:off x="8407312" y="4562856"/>
            <a:ext cx="3493008" cy="1243584"/>
          </a:xfrm>
          <a:prstGeom prst="roundRect">
            <a:avLst/>
          </a:prstGeom>
          <a:solidFill>
            <a:srgbClr val="2A2F68">
              <a:alpha val="85000"/>
            </a:srgbClr>
          </a:solidFill>
          <a:ln w="12700">
            <a:solidFill>
              <a:srgbClr val="2A2F68">
                <a:alpha val="0"/>
              </a:srgbClr>
            </a:solidFill>
            <a:prstDash val="solid"/>
          </a:ln>
          <a:effectLst>
            <a:outerShdw blurRad="19050" dist="7620" dir="2700000" algn="bl" rotWithShape="0">
              <a:srgbClr val="000000">
                <a:alpha val="18000"/>
              </a:srgbClr>
            </a:outerShdw>
          </a:effectLst>
        </p:spPr>
        <p:txBody>
          <a:bodyPr/>
          <a:lstStyle/>
          <a:p>
            <a:endParaRPr lang="fr-FR"/>
          </a:p>
        </p:txBody>
      </p:sp>
      <p:sp>
        <p:nvSpPr>
          <p:cNvPr id="20" name="Shape 11">
            <a:extLst>
              <a:ext uri="{FF2B5EF4-FFF2-40B4-BE49-F238E27FC236}">
                <a16:creationId xmlns:a16="http://schemas.microsoft.com/office/drawing/2014/main" id="{B3B4B52A-2475-B709-FF31-663FE477DEFD}"/>
              </a:ext>
            </a:extLst>
          </p:cNvPr>
          <p:cNvSpPr/>
          <p:nvPr userDrawn="1"/>
        </p:nvSpPr>
        <p:spPr>
          <a:xfrm>
            <a:off x="8782812" y="4718304"/>
            <a:ext cx="128016" cy="128016"/>
          </a:xfrm>
          <a:prstGeom prst="ellipse">
            <a:avLst/>
          </a:prstGeom>
          <a:solidFill>
            <a:srgbClr val="6EA7E8"/>
          </a:solidFill>
          <a:ln w="12700">
            <a:solidFill>
              <a:srgbClr val="6EA7E8"/>
            </a:solidFill>
            <a:prstDash val="solid"/>
          </a:ln>
        </p:spPr>
        <p:txBody>
          <a:bodyPr/>
          <a:lstStyle/>
          <a:p>
            <a:endParaRPr lang="fr-FR"/>
          </a:p>
        </p:txBody>
      </p:sp>
      <p:sp>
        <p:nvSpPr>
          <p:cNvPr id="21" name="Text 12">
            <a:extLst>
              <a:ext uri="{FF2B5EF4-FFF2-40B4-BE49-F238E27FC236}">
                <a16:creationId xmlns:a16="http://schemas.microsoft.com/office/drawing/2014/main" id="{7E2597A0-7A98-DB58-EE97-07717E5B3129}"/>
              </a:ext>
            </a:extLst>
          </p:cNvPr>
          <p:cNvSpPr/>
          <p:nvPr userDrawn="1"/>
        </p:nvSpPr>
        <p:spPr>
          <a:xfrm>
            <a:off x="8983980" y="4718304"/>
            <a:ext cx="1783080" cy="128016"/>
          </a:xfrm>
          <a:prstGeom prst="rect">
            <a:avLst/>
          </a:prstGeom>
          <a:noFill/>
          <a:ln/>
        </p:spPr>
        <p:txBody>
          <a:bodyPr wrap="square" lIns="0" tIns="0" rIns="0" bIns="0" rtlCol="0" anchor="ctr"/>
          <a:lstStyle/>
          <a:p>
            <a:pPr marL="0" indent="0">
              <a:buNone/>
            </a:pPr>
            <a:r>
              <a:rPr lang="en-US" sz="1380" dirty="0">
                <a:solidFill>
                  <a:srgbClr val="FFFFFF"/>
                </a:solidFill>
                <a:latin typeface="Arial" pitchFamily="34" charset="0"/>
                <a:ea typeface="Arial" pitchFamily="34" charset="-122"/>
                <a:cs typeface="Arial" pitchFamily="34" charset="-120"/>
              </a:rPr>
              <a:t>Formations</a:t>
            </a:r>
            <a:endParaRPr lang="en-US" sz="1380" dirty="0"/>
          </a:p>
        </p:txBody>
      </p:sp>
      <p:sp>
        <p:nvSpPr>
          <p:cNvPr id="22" name="Shape 13">
            <a:extLst>
              <a:ext uri="{FF2B5EF4-FFF2-40B4-BE49-F238E27FC236}">
                <a16:creationId xmlns:a16="http://schemas.microsoft.com/office/drawing/2014/main" id="{35254062-E543-0560-D810-89BE5A3BF0B7}"/>
              </a:ext>
            </a:extLst>
          </p:cNvPr>
          <p:cNvSpPr/>
          <p:nvPr userDrawn="1"/>
        </p:nvSpPr>
        <p:spPr>
          <a:xfrm>
            <a:off x="8782812" y="4999780"/>
            <a:ext cx="128016" cy="128016"/>
          </a:xfrm>
          <a:prstGeom prst="ellipse">
            <a:avLst/>
          </a:prstGeom>
          <a:solidFill>
            <a:srgbClr val="8A7AF0"/>
          </a:solidFill>
          <a:ln w="12700">
            <a:solidFill>
              <a:srgbClr val="8A7AF0"/>
            </a:solidFill>
            <a:prstDash val="solid"/>
          </a:ln>
        </p:spPr>
        <p:txBody>
          <a:bodyPr/>
          <a:lstStyle/>
          <a:p>
            <a:endParaRPr lang="fr-FR"/>
          </a:p>
        </p:txBody>
      </p:sp>
      <p:sp>
        <p:nvSpPr>
          <p:cNvPr id="23" name="Text 14">
            <a:extLst>
              <a:ext uri="{FF2B5EF4-FFF2-40B4-BE49-F238E27FC236}">
                <a16:creationId xmlns:a16="http://schemas.microsoft.com/office/drawing/2014/main" id="{172A94BA-B91A-0606-5550-F0D15C590B6A}"/>
              </a:ext>
            </a:extLst>
          </p:cNvPr>
          <p:cNvSpPr/>
          <p:nvPr userDrawn="1"/>
        </p:nvSpPr>
        <p:spPr>
          <a:xfrm>
            <a:off x="8983980" y="5001768"/>
            <a:ext cx="1783080" cy="128016"/>
          </a:xfrm>
          <a:prstGeom prst="rect">
            <a:avLst/>
          </a:prstGeom>
          <a:noFill/>
          <a:ln/>
        </p:spPr>
        <p:txBody>
          <a:bodyPr wrap="square" lIns="0" tIns="0" rIns="0" bIns="0" rtlCol="0" anchor="ctr"/>
          <a:lstStyle/>
          <a:p>
            <a:pPr marL="0" indent="0">
              <a:buNone/>
            </a:pPr>
            <a:r>
              <a:rPr lang="en-US" sz="1380" dirty="0">
                <a:solidFill>
                  <a:srgbClr val="FFFFFF"/>
                </a:solidFill>
                <a:latin typeface="Arial" pitchFamily="34" charset="0"/>
                <a:ea typeface="Arial" pitchFamily="34" charset="-122"/>
                <a:cs typeface="Arial" pitchFamily="34" charset="-120"/>
              </a:rPr>
              <a:t>Débats</a:t>
            </a:r>
            <a:endParaRPr lang="en-US" sz="1380" dirty="0"/>
          </a:p>
        </p:txBody>
      </p:sp>
      <p:sp>
        <p:nvSpPr>
          <p:cNvPr id="24" name="Shape 15">
            <a:extLst>
              <a:ext uri="{FF2B5EF4-FFF2-40B4-BE49-F238E27FC236}">
                <a16:creationId xmlns:a16="http://schemas.microsoft.com/office/drawing/2014/main" id="{9BFDC40C-87F3-19C2-B24E-81B1A2F36FB3}"/>
              </a:ext>
            </a:extLst>
          </p:cNvPr>
          <p:cNvSpPr/>
          <p:nvPr userDrawn="1"/>
        </p:nvSpPr>
        <p:spPr>
          <a:xfrm>
            <a:off x="8773668" y="5265950"/>
            <a:ext cx="128016" cy="128016"/>
          </a:xfrm>
          <a:prstGeom prst="ellipse">
            <a:avLst/>
          </a:prstGeom>
          <a:solidFill>
            <a:srgbClr val="4FB2C9"/>
          </a:solidFill>
          <a:ln w="12700">
            <a:solidFill>
              <a:srgbClr val="4FB2C9"/>
            </a:solidFill>
            <a:prstDash val="solid"/>
          </a:ln>
        </p:spPr>
        <p:txBody>
          <a:bodyPr/>
          <a:lstStyle/>
          <a:p>
            <a:endParaRPr lang="fr-FR"/>
          </a:p>
        </p:txBody>
      </p:sp>
      <p:sp>
        <p:nvSpPr>
          <p:cNvPr id="25" name="Text 16">
            <a:extLst>
              <a:ext uri="{FF2B5EF4-FFF2-40B4-BE49-F238E27FC236}">
                <a16:creationId xmlns:a16="http://schemas.microsoft.com/office/drawing/2014/main" id="{F2957A2A-F084-7D32-8C4E-C03343E373E3}"/>
              </a:ext>
            </a:extLst>
          </p:cNvPr>
          <p:cNvSpPr/>
          <p:nvPr userDrawn="1"/>
        </p:nvSpPr>
        <p:spPr>
          <a:xfrm>
            <a:off x="8983980" y="5249451"/>
            <a:ext cx="1783080" cy="128016"/>
          </a:xfrm>
          <a:prstGeom prst="rect">
            <a:avLst/>
          </a:prstGeom>
          <a:noFill/>
          <a:ln/>
        </p:spPr>
        <p:txBody>
          <a:bodyPr wrap="square" lIns="0" tIns="0" rIns="0" bIns="0" rtlCol="0" anchor="ctr"/>
          <a:lstStyle/>
          <a:p>
            <a:pPr marL="0" indent="0">
              <a:buNone/>
            </a:pPr>
            <a:r>
              <a:rPr lang="en-US" sz="1380" dirty="0">
                <a:solidFill>
                  <a:srgbClr val="FFFFFF"/>
                </a:solidFill>
                <a:latin typeface="Arial" pitchFamily="34" charset="0"/>
                <a:ea typeface="Arial" pitchFamily="34" charset="-122"/>
                <a:cs typeface="Arial" pitchFamily="34" charset="-120"/>
              </a:rPr>
              <a:t>Rencontres</a:t>
            </a:r>
            <a:endParaRPr lang="en-US" sz="1380" dirty="0"/>
          </a:p>
        </p:txBody>
      </p:sp>
      <p:sp>
        <p:nvSpPr>
          <p:cNvPr id="26" name="Shape 17">
            <a:extLst>
              <a:ext uri="{FF2B5EF4-FFF2-40B4-BE49-F238E27FC236}">
                <a16:creationId xmlns:a16="http://schemas.microsoft.com/office/drawing/2014/main" id="{2A359596-39D1-4688-D566-D8DA8AE000AE}"/>
              </a:ext>
            </a:extLst>
          </p:cNvPr>
          <p:cNvSpPr/>
          <p:nvPr userDrawn="1"/>
        </p:nvSpPr>
        <p:spPr>
          <a:xfrm>
            <a:off x="8782812" y="5532120"/>
            <a:ext cx="128016" cy="128016"/>
          </a:xfrm>
          <a:prstGeom prst="ellipse">
            <a:avLst/>
          </a:prstGeom>
          <a:solidFill>
            <a:srgbClr val="ED8A92"/>
          </a:solidFill>
          <a:ln w="12700">
            <a:solidFill>
              <a:srgbClr val="ED8A92"/>
            </a:solidFill>
            <a:prstDash val="solid"/>
          </a:ln>
        </p:spPr>
        <p:txBody>
          <a:bodyPr/>
          <a:lstStyle/>
          <a:p>
            <a:endParaRPr lang="fr-FR"/>
          </a:p>
        </p:txBody>
      </p:sp>
      <p:sp>
        <p:nvSpPr>
          <p:cNvPr id="27" name="Text 18">
            <a:extLst>
              <a:ext uri="{FF2B5EF4-FFF2-40B4-BE49-F238E27FC236}">
                <a16:creationId xmlns:a16="http://schemas.microsoft.com/office/drawing/2014/main" id="{0DB35914-3233-08DF-F3AF-E0274234387D}"/>
              </a:ext>
            </a:extLst>
          </p:cNvPr>
          <p:cNvSpPr/>
          <p:nvPr userDrawn="1"/>
        </p:nvSpPr>
        <p:spPr>
          <a:xfrm>
            <a:off x="8983980" y="5515820"/>
            <a:ext cx="1783080" cy="128016"/>
          </a:xfrm>
          <a:prstGeom prst="rect">
            <a:avLst/>
          </a:prstGeom>
          <a:noFill/>
          <a:ln/>
        </p:spPr>
        <p:txBody>
          <a:bodyPr wrap="square" lIns="0" tIns="0" rIns="0" bIns="0" rtlCol="0" anchor="ctr"/>
          <a:lstStyle/>
          <a:p>
            <a:pPr marL="0" indent="0">
              <a:buNone/>
            </a:pPr>
            <a:r>
              <a:rPr lang="en-US" sz="1380" dirty="0">
                <a:solidFill>
                  <a:srgbClr val="FFFFFF"/>
                </a:solidFill>
                <a:latin typeface="Arial" pitchFamily="34" charset="0"/>
                <a:ea typeface="Arial" pitchFamily="34" charset="-122"/>
                <a:cs typeface="Arial" pitchFamily="34" charset="-120"/>
              </a:rPr>
              <a:t>Librairie</a:t>
            </a:r>
            <a:endParaRPr lang="en-US" sz="1380" dirty="0"/>
          </a:p>
        </p:txBody>
      </p:sp>
      <p:sp>
        <p:nvSpPr>
          <p:cNvPr id="28" name="Shape 1">
            <a:extLst>
              <a:ext uri="{FF2B5EF4-FFF2-40B4-BE49-F238E27FC236}">
                <a16:creationId xmlns:a16="http://schemas.microsoft.com/office/drawing/2014/main" id="{23A7BEB6-565E-2EB7-04D3-8AE8865D5772}"/>
              </a:ext>
            </a:extLst>
          </p:cNvPr>
          <p:cNvSpPr/>
          <p:nvPr userDrawn="1"/>
        </p:nvSpPr>
        <p:spPr>
          <a:xfrm>
            <a:off x="0" y="696932"/>
            <a:ext cx="12191695" cy="10774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b="100000"/>
            </a:path>
            <a:tileRect t="-100000" r="-100000"/>
          </a:gradFill>
          <a:ln w="12700">
            <a:noFill/>
            <a:prstDash val="solid"/>
          </a:ln>
        </p:spPr>
        <p:txBody>
          <a:bodyPr/>
          <a:lstStyle/>
          <a:p>
            <a:endParaRPr lang="fr-FR"/>
          </a:p>
        </p:txBody>
      </p:sp>
      <p:sp>
        <p:nvSpPr>
          <p:cNvPr id="30" name="Shape 10">
            <a:extLst>
              <a:ext uri="{FF2B5EF4-FFF2-40B4-BE49-F238E27FC236}">
                <a16:creationId xmlns:a16="http://schemas.microsoft.com/office/drawing/2014/main" id="{93413C13-B032-0BBA-9778-2CD84EE721C2}"/>
              </a:ext>
            </a:extLst>
          </p:cNvPr>
          <p:cNvSpPr/>
          <p:nvPr userDrawn="1"/>
        </p:nvSpPr>
        <p:spPr>
          <a:xfrm>
            <a:off x="219456" y="0"/>
            <a:ext cx="806262" cy="780893"/>
          </a:xfrm>
          <a:prstGeom prst="ellipse">
            <a:avLst/>
          </a:prstGeom>
          <a:solidFill>
            <a:srgbClr val="FFFFFF"/>
          </a:solidFill>
          <a:ln w="12700">
            <a:solidFill>
              <a:srgbClr val="D7DCE8"/>
            </a:solidFill>
            <a:prstDash val="solid"/>
          </a:ln>
          <a:effectLst>
            <a:outerShdw blurRad="15240" dist="6350" dir="2700000" algn="bl" rotWithShape="0">
              <a:srgbClr val="000000">
                <a:alpha val="15000"/>
              </a:srgbClr>
            </a:outerShdw>
          </a:effectLst>
        </p:spPr>
        <p:txBody>
          <a:bodyPr/>
          <a:lstStyle/>
          <a:p>
            <a:endParaRPr lang="fr-FR"/>
          </a:p>
        </p:txBody>
      </p:sp>
      <p:pic>
        <p:nvPicPr>
          <p:cNvPr id="29" name="Image 0" descr="/mnt/data/logo_arc_transparent.png">
            <a:extLst>
              <a:ext uri="{FF2B5EF4-FFF2-40B4-BE49-F238E27FC236}">
                <a16:creationId xmlns:a16="http://schemas.microsoft.com/office/drawing/2014/main" id="{3A3083F0-8A0F-0FB3-DD4B-2F7C2CEE3779}"/>
              </a:ext>
            </a:extLst>
          </p:cNvPr>
          <p:cNvPicPr>
            <a:picLocks noChangeAspect="1"/>
          </p:cNvPicPr>
          <p:nvPr userDrawn="1"/>
        </p:nvPicPr>
        <p:blipFill>
          <a:blip r:embed="rId3"/>
          <a:stretch>
            <a:fillRect/>
          </a:stretch>
        </p:blipFill>
        <p:spPr>
          <a:xfrm>
            <a:off x="294795" y="78497"/>
            <a:ext cx="640080" cy="634735"/>
          </a:xfrm>
          <a:prstGeom prst="rect">
            <a:avLst/>
          </a:prstGeom>
        </p:spPr>
      </p:pic>
    </p:spTree>
    <p:extLst>
      <p:ext uri="{BB962C8B-B14F-4D97-AF65-F5344CB8AC3E}">
        <p14:creationId xmlns:p14="http://schemas.microsoft.com/office/powerpoint/2010/main" val="2107446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Fin">
    <p:bg>
      <p:bgPr>
        <a:solidFill>
          <a:srgbClr val="FFFFFF"/>
        </a:solidFill>
        <a:effectLst/>
      </p:bgPr>
    </p:bg>
    <p:spTree>
      <p:nvGrpSpPr>
        <p:cNvPr id="1" name=""/>
        <p:cNvGrpSpPr/>
        <p:nvPr/>
      </p:nvGrpSpPr>
      <p:grpSpPr>
        <a:xfrm>
          <a:off x="0" y="0"/>
          <a:ext cx="0" cy="0"/>
          <a:chOff x="0" y="0"/>
          <a:chExt cx="0" cy="0"/>
        </a:xfrm>
      </p:grpSpPr>
      <p:sp>
        <p:nvSpPr>
          <p:cNvPr id="4" name="Shape 2"/>
          <p:cNvSpPr/>
          <p:nvPr/>
        </p:nvSpPr>
        <p:spPr>
          <a:xfrm>
            <a:off x="0" y="5989320"/>
            <a:ext cx="12191695" cy="868680"/>
          </a:xfrm>
          <a:prstGeom prst="rect">
            <a:avLst/>
          </a:prstGeom>
          <a:solidFill>
            <a:srgbClr val="EEE8FF">
              <a:alpha val="85000"/>
            </a:srgbClr>
          </a:solidFill>
          <a:ln w="12700">
            <a:solidFill>
              <a:srgbClr val="EEE8FF">
                <a:alpha val="0"/>
              </a:srgbClr>
            </a:solidFill>
            <a:prstDash val="solid"/>
          </a:ln>
        </p:spPr>
        <p:txBody>
          <a:bodyPr/>
          <a:lstStyle/>
          <a:p>
            <a:endParaRPr lang="fr-FR"/>
          </a:p>
        </p:txBody>
      </p:sp>
      <p:pic>
        <p:nvPicPr>
          <p:cNvPr id="7" name="Image 1" descr="/mnt/data/aud_nopanel.png"/>
          <p:cNvPicPr>
            <a:picLocks noChangeAspect="1"/>
          </p:cNvPicPr>
          <p:nvPr/>
        </p:nvPicPr>
        <p:blipFill>
          <a:blip r:embed="rId2"/>
          <a:srcRect l="22523" r="22523"/>
          <a:stretch/>
        </p:blipFill>
        <p:spPr>
          <a:xfrm>
            <a:off x="7935402" y="783398"/>
            <a:ext cx="4253550" cy="5160202"/>
          </a:xfrm>
          <a:prstGeom prst="rect">
            <a:avLst/>
          </a:prstGeom>
        </p:spPr>
      </p:pic>
      <p:sp>
        <p:nvSpPr>
          <p:cNvPr id="8" name="Shape 4"/>
          <p:cNvSpPr/>
          <p:nvPr/>
        </p:nvSpPr>
        <p:spPr>
          <a:xfrm>
            <a:off x="8156448" y="1051560"/>
            <a:ext cx="548640" cy="4892040"/>
          </a:xfrm>
          <a:prstGeom prst="rect">
            <a:avLst/>
          </a:prstGeom>
          <a:solidFill>
            <a:srgbClr val="FFFFFF">
              <a:alpha val="38000"/>
            </a:srgbClr>
          </a:solidFill>
          <a:ln w="12700">
            <a:solidFill>
              <a:srgbClr val="FFFFFF">
                <a:alpha val="0"/>
              </a:srgbClr>
            </a:solidFill>
            <a:prstDash val="solid"/>
          </a:ln>
        </p:spPr>
        <p:txBody>
          <a:bodyPr/>
          <a:lstStyle/>
          <a:p>
            <a:endParaRPr lang="fr-FR"/>
          </a:p>
        </p:txBody>
      </p:sp>
      <p:sp>
        <p:nvSpPr>
          <p:cNvPr id="21" name="Shape 0">
            <a:extLst>
              <a:ext uri="{FF2B5EF4-FFF2-40B4-BE49-F238E27FC236}">
                <a16:creationId xmlns:a16="http://schemas.microsoft.com/office/drawing/2014/main" id="{E9F1D746-7451-78AA-9E24-DC68E4C4648A}"/>
              </a:ext>
            </a:extLst>
          </p:cNvPr>
          <p:cNvSpPr/>
          <p:nvPr userDrawn="1"/>
        </p:nvSpPr>
        <p:spPr>
          <a:xfrm>
            <a:off x="0" y="0"/>
            <a:ext cx="12191695" cy="694944"/>
          </a:xfrm>
          <a:prstGeom prst="rect">
            <a:avLst/>
          </a:prstGeom>
          <a:solidFill>
            <a:srgbClr val="1D294E"/>
          </a:solidFill>
          <a:ln w="12700">
            <a:solidFill>
              <a:srgbClr val="1D294E"/>
            </a:solidFill>
            <a:prstDash val="solid"/>
          </a:ln>
        </p:spPr>
        <p:txBody>
          <a:bodyPr/>
          <a:lstStyle/>
          <a:p>
            <a:endParaRPr lang="fr-FR"/>
          </a:p>
        </p:txBody>
      </p:sp>
      <p:sp>
        <p:nvSpPr>
          <p:cNvPr id="22" name="Shape 1">
            <a:extLst>
              <a:ext uri="{FF2B5EF4-FFF2-40B4-BE49-F238E27FC236}">
                <a16:creationId xmlns:a16="http://schemas.microsoft.com/office/drawing/2014/main" id="{FA83E9FC-1331-81D5-BE98-3730FF8ACE2C}"/>
              </a:ext>
            </a:extLst>
          </p:cNvPr>
          <p:cNvSpPr/>
          <p:nvPr userDrawn="1"/>
        </p:nvSpPr>
        <p:spPr>
          <a:xfrm>
            <a:off x="0" y="696932"/>
            <a:ext cx="12191695" cy="10774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b="100000"/>
            </a:path>
            <a:tileRect t="-100000" r="-100000"/>
          </a:gradFill>
          <a:ln w="12700">
            <a:noFill/>
            <a:prstDash val="solid"/>
          </a:ln>
        </p:spPr>
        <p:txBody>
          <a:bodyPr/>
          <a:lstStyle/>
          <a:p>
            <a:endParaRPr lang="fr-FR"/>
          </a:p>
        </p:txBody>
      </p:sp>
      <p:sp>
        <p:nvSpPr>
          <p:cNvPr id="23" name="Shape 10">
            <a:extLst>
              <a:ext uri="{FF2B5EF4-FFF2-40B4-BE49-F238E27FC236}">
                <a16:creationId xmlns:a16="http://schemas.microsoft.com/office/drawing/2014/main" id="{0D1D26D5-A109-80C6-793A-F6D53320C3FB}"/>
              </a:ext>
            </a:extLst>
          </p:cNvPr>
          <p:cNvSpPr/>
          <p:nvPr userDrawn="1"/>
        </p:nvSpPr>
        <p:spPr>
          <a:xfrm>
            <a:off x="219456" y="0"/>
            <a:ext cx="806262" cy="780893"/>
          </a:xfrm>
          <a:prstGeom prst="ellipse">
            <a:avLst/>
          </a:prstGeom>
          <a:solidFill>
            <a:srgbClr val="FFFFFF"/>
          </a:solidFill>
          <a:ln w="12700">
            <a:solidFill>
              <a:srgbClr val="D7DCE8"/>
            </a:solidFill>
            <a:prstDash val="solid"/>
          </a:ln>
          <a:effectLst>
            <a:outerShdw blurRad="15240" dist="6350" dir="2700000" algn="bl" rotWithShape="0">
              <a:srgbClr val="000000">
                <a:alpha val="15000"/>
              </a:srgbClr>
            </a:outerShdw>
          </a:effectLst>
        </p:spPr>
        <p:txBody>
          <a:bodyPr/>
          <a:lstStyle/>
          <a:p>
            <a:endParaRPr lang="fr-FR"/>
          </a:p>
        </p:txBody>
      </p:sp>
      <p:pic>
        <p:nvPicPr>
          <p:cNvPr id="24" name="Image 0" descr="/mnt/data/logo_arc_transparent.png">
            <a:extLst>
              <a:ext uri="{FF2B5EF4-FFF2-40B4-BE49-F238E27FC236}">
                <a16:creationId xmlns:a16="http://schemas.microsoft.com/office/drawing/2014/main" id="{6F30BEE3-0296-8495-7821-7D099D8A2071}"/>
              </a:ext>
            </a:extLst>
          </p:cNvPr>
          <p:cNvPicPr>
            <a:picLocks noChangeAspect="1"/>
          </p:cNvPicPr>
          <p:nvPr userDrawn="1"/>
        </p:nvPicPr>
        <p:blipFill>
          <a:blip r:embed="rId3"/>
          <a:stretch>
            <a:fillRect/>
          </a:stretch>
        </p:blipFill>
        <p:spPr>
          <a:xfrm>
            <a:off x="294795" y="78497"/>
            <a:ext cx="640080" cy="634735"/>
          </a:xfrm>
          <a:prstGeom prst="rect">
            <a:avLst/>
          </a:prstGeom>
        </p:spPr>
      </p:pic>
      <p:sp>
        <p:nvSpPr>
          <p:cNvPr id="25" name="Text 3">
            <a:extLst>
              <a:ext uri="{FF2B5EF4-FFF2-40B4-BE49-F238E27FC236}">
                <a16:creationId xmlns:a16="http://schemas.microsoft.com/office/drawing/2014/main" id="{DDFEA81B-BE8D-669B-DCA4-B77FA305D0E5}"/>
              </a:ext>
            </a:extLst>
          </p:cNvPr>
          <p:cNvSpPr/>
          <p:nvPr userDrawn="1"/>
        </p:nvSpPr>
        <p:spPr>
          <a:xfrm>
            <a:off x="1783080" y="171152"/>
            <a:ext cx="5394960" cy="365760"/>
          </a:xfrm>
          <a:prstGeom prst="rect">
            <a:avLst/>
          </a:prstGeom>
          <a:noFill/>
          <a:ln/>
        </p:spPr>
        <p:txBody>
          <a:bodyPr wrap="square" lIns="0" tIns="0" rIns="0" bIns="0" rtlCol="0" anchor="ctr"/>
          <a:lstStyle/>
          <a:p>
            <a:pPr marL="0" indent="0">
              <a:buNone/>
            </a:pPr>
            <a:r>
              <a:rPr lang="en-US" sz="2700" dirty="0">
                <a:solidFill>
                  <a:srgbClr val="FFFFFF"/>
                </a:solidFill>
                <a:latin typeface="Arial" pitchFamily="34" charset="0"/>
                <a:ea typeface="Arial" pitchFamily="34" charset="-122"/>
                <a:cs typeface="Arial" pitchFamily="34" charset="-120"/>
              </a:rPr>
              <a:t>Forum de la Copropriété</a:t>
            </a:r>
            <a:endParaRPr lang="en-US" sz="2700" dirty="0"/>
          </a:p>
        </p:txBody>
      </p:sp>
      <p:pic>
        <p:nvPicPr>
          <p:cNvPr id="3" name="Image 2">
            <a:extLst>
              <a:ext uri="{FF2B5EF4-FFF2-40B4-BE49-F238E27FC236}">
                <a16:creationId xmlns:a16="http://schemas.microsoft.com/office/drawing/2014/main" id="{A9E9A093-990C-C00A-F6F9-D51B108DA040}"/>
              </a:ext>
            </a:extLst>
          </p:cNvPr>
          <p:cNvPicPr>
            <a:picLocks noChangeAspect="1"/>
          </p:cNvPicPr>
          <p:nvPr userDrawn="1"/>
        </p:nvPicPr>
        <p:blipFill>
          <a:blip r:embed="rId4"/>
          <a:stretch>
            <a:fillRect/>
          </a:stretch>
        </p:blipFill>
        <p:spPr>
          <a:xfrm>
            <a:off x="1064318" y="4518151"/>
            <a:ext cx="7450581" cy="1833511"/>
          </a:xfrm>
          <a:prstGeom prst="rect">
            <a:avLst/>
          </a:prstGeom>
          <a:effectLst>
            <a:softEdge rad="12700"/>
          </a:effectLst>
        </p:spPr>
      </p:pic>
      <p:sp>
        <p:nvSpPr>
          <p:cNvPr id="5" name="Shape 3">
            <a:extLst>
              <a:ext uri="{FF2B5EF4-FFF2-40B4-BE49-F238E27FC236}">
                <a16:creationId xmlns:a16="http://schemas.microsoft.com/office/drawing/2014/main" id="{3E623365-9888-6523-57D7-85265ABF368D}"/>
              </a:ext>
            </a:extLst>
          </p:cNvPr>
          <p:cNvSpPr/>
          <p:nvPr userDrawn="1"/>
        </p:nvSpPr>
        <p:spPr>
          <a:xfrm>
            <a:off x="7028873" y="3064579"/>
            <a:ext cx="5043054" cy="1274064"/>
          </a:xfrm>
          <a:prstGeom prst="roundRect">
            <a:avLst/>
          </a:prstGeom>
          <a:solidFill>
            <a:srgbClr val="EAF3FD"/>
          </a:solidFill>
          <a:ln w="12700">
            <a:solidFill>
              <a:srgbClr val="C9DAF3"/>
            </a:solidFill>
            <a:prstDash val="solid"/>
          </a:ln>
        </p:spPr>
        <p:txBody>
          <a:bodyPr/>
          <a:lstStyle/>
          <a:p>
            <a:r>
              <a:rPr lang="fr-FR" b="1" dirty="0">
                <a:solidFill>
                  <a:schemeClr val="accent1">
                    <a:lumMod val="50000"/>
                  </a:schemeClr>
                </a:solidFill>
              </a:rPr>
              <a:t>Prochain rendez-vous </a:t>
            </a:r>
          </a:p>
          <a:p>
            <a:r>
              <a:rPr lang="fr-FR" b="1" dirty="0">
                <a:solidFill>
                  <a:schemeClr val="accent1">
                    <a:lumMod val="50000"/>
                  </a:schemeClr>
                </a:solidFill>
              </a:rPr>
              <a:t>18</a:t>
            </a:r>
            <a:r>
              <a:rPr lang="fr-FR" b="1" baseline="30000" dirty="0">
                <a:solidFill>
                  <a:schemeClr val="accent1">
                    <a:lumMod val="50000"/>
                  </a:schemeClr>
                </a:solidFill>
              </a:rPr>
              <a:t>ème</a:t>
            </a:r>
            <a:r>
              <a:rPr lang="fr-FR" b="1" dirty="0">
                <a:solidFill>
                  <a:schemeClr val="accent1">
                    <a:lumMod val="50000"/>
                  </a:schemeClr>
                </a:solidFill>
              </a:rPr>
              <a:t> Salon indépendant de la copropriété </a:t>
            </a:r>
          </a:p>
          <a:p>
            <a:r>
              <a:rPr lang="fr-FR" sz="1800" b="1" kern="1200" dirty="0">
                <a:solidFill>
                  <a:schemeClr val="accent1">
                    <a:lumMod val="50000"/>
                  </a:schemeClr>
                </a:solidFill>
                <a:effectLst/>
                <a:latin typeface="+mn-lt"/>
                <a:ea typeface="+mn-ea"/>
                <a:cs typeface="+mn-cs"/>
              </a:rPr>
              <a:t>📅</a:t>
            </a:r>
            <a:r>
              <a:rPr lang="fr-FR" b="1" dirty="0">
                <a:solidFill>
                  <a:schemeClr val="accent1">
                    <a:lumMod val="50000"/>
                  </a:schemeClr>
                </a:solidFill>
              </a:rPr>
              <a:t> 20 et 21 octobre 2026</a:t>
            </a:r>
          </a:p>
          <a:p>
            <a:r>
              <a:rPr lang="fr-FR" sz="1800" b="1" kern="1200" dirty="0">
                <a:solidFill>
                  <a:schemeClr val="accent1">
                    <a:lumMod val="50000"/>
                  </a:schemeClr>
                </a:solidFill>
                <a:effectLst/>
                <a:latin typeface="+mn-lt"/>
                <a:ea typeface="+mn-ea"/>
                <a:cs typeface="+mn-cs"/>
              </a:rPr>
              <a:t>📍Espace Charenton</a:t>
            </a:r>
            <a:endParaRPr lang="fr-FR" b="1" dirty="0">
              <a:solidFill>
                <a:schemeClr val="accent1">
                  <a:lumMod val="50000"/>
                </a:schemeClr>
              </a:solidFill>
            </a:endParaRPr>
          </a:p>
        </p:txBody>
      </p:sp>
    </p:spTree>
    <p:extLst>
      <p:ext uri="{BB962C8B-B14F-4D97-AF65-F5344CB8AC3E}">
        <p14:creationId xmlns:p14="http://schemas.microsoft.com/office/powerpoint/2010/main" val="2217410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42" presetClass="path" presetSubtype="0" accel="50000" decel="50000" fill="hold" nodeType="withEffect">
                                  <p:stCondLst>
                                    <p:cond delay="0"/>
                                  </p:stCondLst>
                                  <p:childTnLst>
                                    <p:animMotion origin="layout" path="M -0.83737 -1.11111E-6 L 1.45833E-6 -1.11111E-6 " pathEditMode="relative" rAng="0" ptsTypes="AA">
                                      <p:cBhvr>
                                        <p:cTn id="10" dur="2000" fill="hold"/>
                                        <p:tgtEl>
                                          <p:spTgt spid="3"/>
                                        </p:tgtEl>
                                        <p:attrNameLst>
                                          <p:attrName>ppt_x</p:attrName>
                                          <p:attrName>ppt_y</p:attrName>
                                        </p:attrNameLst>
                                      </p:cBhvr>
                                      <p:rCtr x="41875" y="0"/>
                                    </p:animMotion>
                                  </p:childTnLst>
                                </p:cTn>
                              </p:par>
                              <p:par>
                                <p:cTn id="11" presetID="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42" presetClass="path" presetSubtype="0" accel="50000" decel="50000" fill="hold" grpId="1" nodeType="withEffect">
                                  <p:stCondLst>
                                    <p:cond delay="0"/>
                                  </p:stCondLst>
                                  <p:childTnLst>
                                    <p:animMotion origin="layout" path="M 0.44688 0.00139 L -3.125E-6 -2.22222E-6 " pathEditMode="relative" rAng="0" ptsTypes="AA">
                                      <p:cBhvr>
                                        <p:cTn id="16" dur="2000" fill="hold"/>
                                        <p:tgtEl>
                                          <p:spTgt spid="5"/>
                                        </p:tgtEl>
                                        <p:attrNameLst>
                                          <p:attrName>ppt_x</p:attrName>
                                          <p:attrName>ppt_y</p:attrName>
                                        </p:attrNameLst>
                                      </p:cBhvr>
                                      <p:rCtr x="-2235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AF02938-3915-4003-9EE5-94246C5FDEE9}" type="datetime1">
              <a:rPr lang="fr-FR" smtClean="0"/>
              <a:t>10/04/2026</a:t>
            </a:fld>
            <a:endParaRPr lang="fr-FR"/>
          </a:p>
        </p:txBody>
      </p:sp>
      <p:sp>
        <p:nvSpPr>
          <p:cNvPr id="5" name="Espace réservé du pied de page 4"/>
          <p:cNvSpPr>
            <a:spLocks noGrp="1"/>
          </p:cNvSpPr>
          <p:nvPr>
            <p:ph type="ftr" sz="quarter" idx="11"/>
          </p:nvPr>
        </p:nvSpPr>
        <p:spPr/>
        <p:txBody>
          <a:bodyPr/>
          <a:lstStyle/>
          <a:p>
            <a:r>
              <a:rPr lang="fr-FR"/>
              <a:t>les contrats de maintenance de la copropriété</a:t>
            </a:r>
          </a:p>
        </p:txBody>
      </p:sp>
      <p:sp>
        <p:nvSpPr>
          <p:cNvPr id="6" name="Espace réservé du numéro de diapositive 5"/>
          <p:cNvSpPr>
            <a:spLocks noGrp="1"/>
          </p:cNvSpPr>
          <p:nvPr>
            <p:ph type="sldNum" sz="quarter" idx="12"/>
          </p:nvPr>
        </p:nvSpPr>
        <p:spPr/>
        <p:txBody>
          <a:bodyPr/>
          <a:lstStyle/>
          <a:p>
            <a:fld id="{BE732C41-7B39-4080-85C1-2D318E148575}" type="slidenum">
              <a:rPr lang="fr-FR" smtClean="0"/>
              <a:t>‹N°›</a:t>
            </a:fld>
            <a:endParaRPr lang="fr-FR"/>
          </a:p>
        </p:txBody>
      </p:sp>
    </p:spTree>
    <p:extLst>
      <p:ext uri="{BB962C8B-B14F-4D97-AF65-F5344CB8AC3E}">
        <p14:creationId xmlns:p14="http://schemas.microsoft.com/office/powerpoint/2010/main" val="1660294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3BD967C6-B55F-4F24-B326-1F5E7D02FC6D}" type="datetime1">
              <a:rPr lang="fr-FR" smtClean="0"/>
              <a:t>10/04/2026</a:t>
            </a:fld>
            <a:endParaRPr lang="fr-FR"/>
          </a:p>
        </p:txBody>
      </p:sp>
      <p:sp>
        <p:nvSpPr>
          <p:cNvPr id="5" name="Espace réservé du pied de page 4"/>
          <p:cNvSpPr>
            <a:spLocks noGrp="1"/>
          </p:cNvSpPr>
          <p:nvPr>
            <p:ph type="ftr" sz="quarter" idx="11"/>
          </p:nvPr>
        </p:nvSpPr>
        <p:spPr/>
        <p:txBody>
          <a:bodyPr/>
          <a:lstStyle/>
          <a:p>
            <a:r>
              <a:rPr lang="fr-FR"/>
              <a:t>les contrats de maintenance de la copropriété</a:t>
            </a:r>
          </a:p>
        </p:txBody>
      </p:sp>
      <p:sp>
        <p:nvSpPr>
          <p:cNvPr id="6" name="Espace réservé du numéro de diapositive 5"/>
          <p:cNvSpPr>
            <a:spLocks noGrp="1"/>
          </p:cNvSpPr>
          <p:nvPr>
            <p:ph type="sldNum" sz="quarter" idx="12"/>
          </p:nvPr>
        </p:nvSpPr>
        <p:spPr/>
        <p:txBody>
          <a:bodyPr/>
          <a:lstStyle/>
          <a:p>
            <a:fld id="{BE732C41-7B39-4080-85C1-2D318E148575}" type="slidenum">
              <a:rPr lang="fr-FR" smtClean="0"/>
              <a:t>‹N°›</a:t>
            </a:fld>
            <a:endParaRPr lang="fr-FR"/>
          </a:p>
        </p:txBody>
      </p:sp>
    </p:spTree>
    <p:extLst>
      <p:ext uri="{BB962C8B-B14F-4D97-AF65-F5344CB8AC3E}">
        <p14:creationId xmlns:p14="http://schemas.microsoft.com/office/powerpoint/2010/main" val="4089652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6CFD49F-E64B-4052-BBCD-AB74FAD8B8DF}" type="datetime1">
              <a:rPr lang="fr-FR" smtClean="0"/>
              <a:t>10/04/2026</a:t>
            </a:fld>
            <a:endParaRPr lang="fr-FR"/>
          </a:p>
        </p:txBody>
      </p:sp>
      <p:sp>
        <p:nvSpPr>
          <p:cNvPr id="6" name="Espace réservé du pied de page 5"/>
          <p:cNvSpPr>
            <a:spLocks noGrp="1"/>
          </p:cNvSpPr>
          <p:nvPr>
            <p:ph type="ftr" sz="quarter" idx="11"/>
          </p:nvPr>
        </p:nvSpPr>
        <p:spPr/>
        <p:txBody>
          <a:bodyPr/>
          <a:lstStyle/>
          <a:p>
            <a:r>
              <a:rPr lang="fr-FR"/>
              <a:t>les contrats de maintenance de la copropriété</a:t>
            </a:r>
          </a:p>
        </p:txBody>
      </p:sp>
      <p:sp>
        <p:nvSpPr>
          <p:cNvPr id="7" name="Espace réservé du numéro de diapositive 6"/>
          <p:cNvSpPr>
            <a:spLocks noGrp="1"/>
          </p:cNvSpPr>
          <p:nvPr>
            <p:ph type="sldNum" sz="quarter" idx="12"/>
          </p:nvPr>
        </p:nvSpPr>
        <p:spPr/>
        <p:txBody>
          <a:bodyPr/>
          <a:lstStyle/>
          <a:p>
            <a:fld id="{BE732C41-7B39-4080-85C1-2D318E148575}" type="slidenum">
              <a:rPr lang="fr-FR" smtClean="0"/>
              <a:t>‹N°›</a:t>
            </a:fld>
            <a:endParaRPr lang="fr-FR"/>
          </a:p>
        </p:txBody>
      </p:sp>
    </p:spTree>
    <p:extLst>
      <p:ext uri="{BB962C8B-B14F-4D97-AF65-F5344CB8AC3E}">
        <p14:creationId xmlns:p14="http://schemas.microsoft.com/office/powerpoint/2010/main" val="806749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746F940F-08BC-4423-A29C-C1B32D278D40}" type="datetime1">
              <a:rPr lang="fr-FR" smtClean="0"/>
              <a:t>10/04/2026</a:t>
            </a:fld>
            <a:endParaRPr lang="fr-FR"/>
          </a:p>
        </p:txBody>
      </p:sp>
      <p:sp>
        <p:nvSpPr>
          <p:cNvPr id="8" name="Espace réservé du pied de page 7"/>
          <p:cNvSpPr>
            <a:spLocks noGrp="1"/>
          </p:cNvSpPr>
          <p:nvPr>
            <p:ph type="ftr" sz="quarter" idx="11"/>
          </p:nvPr>
        </p:nvSpPr>
        <p:spPr/>
        <p:txBody>
          <a:bodyPr/>
          <a:lstStyle/>
          <a:p>
            <a:r>
              <a:rPr lang="fr-FR"/>
              <a:t>les contrats de maintenance de la copropriété</a:t>
            </a:r>
          </a:p>
        </p:txBody>
      </p:sp>
      <p:sp>
        <p:nvSpPr>
          <p:cNvPr id="9" name="Espace réservé du numéro de diapositive 8"/>
          <p:cNvSpPr>
            <a:spLocks noGrp="1"/>
          </p:cNvSpPr>
          <p:nvPr>
            <p:ph type="sldNum" sz="quarter" idx="12"/>
          </p:nvPr>
        </p:nvSpPr>
        <p:spPr/>
        <p:txBody>
          <a:bodyPr/>
          <a:lstStyle/>
          <a:p>
            <a:fld id="{BE732C41-7B39-4080-85C1-2D318E148575}" type="slidenum">
              <a:rPr lang="fr-FR" smtClean="0"/>
              <a:t>‹N°›</a:t>
            </a:fld>
            <a:endParaRPr lang="fr-FR"/>
          </a:p>
        </p:txBody>
      </p:sp>
    </p:spTree>
    <p:extLst>
      <p:ext uri="{BB962C8B-B14F-4D97-AF65-F5344CB8AC3E}">
        <p14:creationId xmlns:p14="http://schemas.microsoft.com/office/powerpoint/2010/main" val="1540466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FA08D15-4A8B-4FD3-BCF2-D8662174BB53}" type="datetime1">
              <a:rPr lang="fr-FR" smtClean="0"/>
              <a:t>10/04/2026</a:t>
            </a:fld>
            <a:endParaRPr lang="fr-FR"/>
          </a:p>
        </p:txBody>
      </p:sp>
      <p:sp>
        <p:nvSpPr>
          <p:cNvPr id="4" name="Espace réservé du pied de page 3"/>
          <p:cNvSpPr>
            <a:spLocks noGrp="1"/>
          </p:cNvSpPr>
          <p:nvPr>
            <p:ph type="ftr" sz="quarter" idx="11"/>
          </p:nvPr>
        </p:nvSpPr>
        <p:spPr/>
        <p:txBody>
          <a:bodyPr/>
          <a:lstStyle/>
          <a:p>
            <a:r>
              <a:rPr lang="fr-FR"/>
              <a:t>les contrats de maintenance de la copropriété</a:t>
            </a:r>
          </a:p>
        </p:txBody>
      </p:sp>
      <p:sp>
        <p:nvSpPr>
          <p:cNvPr id="5" name="Espace réservé du numéro de diapositive 4"/>
          <p:cNvSpPr>
            <a:spLocks noGrp="1"/>
          </p:cNvSpPr>
          <p:nvPr>
            <p:ph type="sldNum" sz="quarter" idx="12"/>
          </p:nvPr>
        </p:nvSpPr>
        <p:spPr/>
        <p:txBody>
          <a:bodyPr/>
          <a:lstStyle/>
          <a:p>
            <a:fld id="{BE732C41-7B39-4080-85C1-2D318E148575}" type="slidenum">
              <a:rPr lang="fr-FR" smtClean="0"/>
              <a:t>‹N°›</a:t>
            </a:fld>
            <a:endParaRPr lang="fr-FR"/>
          </a:p>
        </p:txBody>
      </p:sp>
    </p:spTree>
    <p:extLst>
      <p:ext uri="{BB962C8B-B14F-4D97-AF65-F5344CB8AC3E}">
        <p14:creationId xmlns:p14="http://schemas.microsoft.com/office/powerpoint/2010/main" val="1047834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F9EB8CD-3A86-4913-8D57-9E5D39EBE76E}" type="datetime1">
              <a:rPr lang="fr-FR" smtClean="0"/>
              <a:t>10/04/2026</a:t>
            </a:fld>
            <a:endParaRPr lang="fr-FR"/>
          </a:p>
        </p:txBody>
      </p:sp>
      <p:sp>
        <p:nvSpPr>
          <p:cNvPr id="3" name="Espace réservé du pied de page 2"/>
          <p:cNvSpPr>
            <a:spLocks noGrp="1"/>
          </p:cNvSpPr>
          <p:nvPr>
            <p:ph type="ftr" sz="quarter" idx="11"/>
          </p:nvPr>
        </p:nvSpPr>
        <p:spPr/>
        <p:txBody>
          <a:bodyPr/>
          <a:lstStyle/>
          <a:p>
            <a:r>
              <a:rPr lang="fr-FR"/>
              <a:t>les contrats de maintenance de la copropriété</a:t>
            </a:r>
          </a:p>
        </p:txBody>
      </p:sp>
      <p:sp>
        <p:nvSpPr>
          <p:cNvPr id="4" name="Espace réservé du numéro de diapositive 3"/>
          <p:cNvSpPr>
            <a:spLocks noGrp="1"/>
          </p:cNvSpPr>
          <p:nvPr>
            <p:ph type="sldNum" sz="quarter" idx="12"/>
          </p:nvPr>
        </p:nvSpPr>
        <p:spPr/>
        <p:txBody>
          <a:bodyPr/>
          <a:lstStyle/>
          <a:p>
            <a:fld id="{BE732C41-7B39-4080-85C1-2D318E148575}" type="slidenum">
              <a:rPr lang="fr-FR" smtClean="0"/>
              <a:t>‹N°›</a:t>
            </a:fld>
            <a:endParaRPr lang="fr-FR"/>
          </a:p>
        </p:txBody>
      </p:sp>
    </p:spTree>
    <p:extLst>
      <p:ext uri="{BB962C8B-B14F-4D97-AF65-F5344CB8AC3E}">
        <p14:creationId xmlns:p14="http://schemas.microsoft.com/office/powerpoint/2010/main" val="3304286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5A89674-8DBE-49F7-867D-48BF8E790917}" type="datetime1">
              <a:rPr lang="fr-FR" smtClean="0"/>
              <a:t>10/04/2026</a:t>
            </a:fld>
            <a:endParaRPr lang="fr-FR"/>
          </a:p>
        </p:txBody>
      </p:sp>
      <p:sp>
        <p:nvSpPr>
          <p:cNvPr id="6" name="Espace réservé du pied de page 5"/>
          <p:cNvSpPr>
            <a:spLocks noGrp="1"/>
          </p:cNvSpPr>
          <p:nvPr>
            <p:ph type="ftr" sz="quarter" idx="11"/>
          </p:nvPr>
        </p:nvSpPr>
        <p:spPr/>
        <p:txBody>
          <a:bodyPr/>
          <a:lstStyle/>
          <a:p>
            <a:r>
              <a:rPr lang="fr-FR"/>
              <a:t>les contrats de maintenance de la copropriété</a:t>
            </a:r>
          </a:p>
        </p:txBody>
      </p:sp>
      <p:sp>
        <p:nvSpPr>
          <p:cNvPr id="7" name="Espace réservé du numéro de diapositive 6"/>
          <p:cNvSpPr>
            <a:spLocks noGrp="1"/>
          </p:cNvSpPr>
          <p:nvPr>
            <p:ph type="sldNum" sz="quarter" idx="12"/>
          </p:nvPr>
        </p:nvSpPr>
        <p:spPr/>
        <p:txBody>
          <a:bodyPr/>
          <a:lstStyle/>
          <a:p>
            <a:fld id="{BE732C41-7B39-4080-85C1-2D318E148575}" type="slidenum">
              <a:rPr lang="fr-FR" smtClean="0"/>
              <a:t>‹N°›</a:t>
            </a:fld>
            <a:endParaRPr lang="fr-FR"/>
          </a:p>
        </p:txBody>
      </p:sp>
    </p:spTree>
    <p:extLst>
      <p:ext uri="{BB962C8B-B14F-4D97-AF65-F5344CB8AC3E}">
        <p14:creationId xmlns:p14="http://schemas.microsoft.com/office/powerpoint/2010/main" val="1437369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1CF177D-D5DE-41BA-B6E2-8EAD7F5A8452}" type="datetime1">
              <a:rPr lang="fr-FR" smtClean="0"/>
              <a:t>10/04/2026</a:t>
            </a:fld>
            <a:endParaRPr lang="fr-FR"/>
          </a:p>
        </p:txBody>
      </p:sp>
      <p:sp>
        <p:nvSpPr>
          <p:cNvPr id="6" name="Espace réservé du pied de page 5"/>
          <p:cNvSpPr>
            <a:spLocks noGrp="1"/>
          </p:cNvSpPr>
          <p:nvPr>
            <p:ph type="ftr" sz="quarter" idx="11"/>
          </p:nvPr>
        </p:nvSpPr>
        <p:spPr/>
        <p:txBody>
          <a:bodyPr/>
          <a:lstStyle/>
          <a:p>
            <a:r>
              <a:rPr lang="fr-FR"/>
              <a:t>les contrats de maintenance de la copropriété</a:t>
            </a:r>
          </a:p>
        </p:txBody>
      </p:sp>
      <p:sp>
        <p:nvSpPr>
          <p:cNvPr id="7" name="Espace réservé du numéro de diapositive 6"/>
          <p:cNvSpPr>
            <a:spLocks noGrp="1"/>
          </p:cNvSpPr>
          <p:nvPr>
            <p:ph type="sldNum" sz="quarter" idx="12"/>
          </p:nvPr>
        </p:nvSpPr>
        <p:spPr/>
        <p:txBody>
          <a:bodyPr/>
          <a:lstStyle/>
          <a:p>
            <a:fld id="{BE732C41-7B39-4080-85C1-2D318E148575}" type="slidenum">
              <a:rPr lang="fr-FR" smtClean="0"/>
              <a:t>‹N°›</a:t>
            </a:fld>
            <a:endParaRPr lang="fr-FR"/>
          </a:p>
        </p:txBody>
      </p:sp>
    </p:spTree>
    <p:extLst>
      <p:ext uri="{BB962C8B-B14F-4D97-AF65-F5344CB8AC3E}">
        <p14:creationId xmlns:p14="http://schemas.microsoft.com/office/powerpoint/2010/main" val="3853817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E384D3-C536-442C-A1F9-7D7F932E5336}" type="datetime1">
              <a:rPr lang="fr-FR" smtClean="0"/>
              <a:t>10/04/2026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les contrats de maintenance de la copropriété</a:t>
            </a: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732C41-7B39-4080-85C1-2D318E148575}" type="slidenum">
              <a:rPr lang="fr-FR" smtClean="0"/>
              <a:t>‹N°›</a:t>
            </a:fld>
            <a:endParaRPr lang="fr-FR"/>
          </a:p>
        </p:txBody>
      </p:sp>
    </p:spTree>
    <p:extLst>
      <p:ext uri="{BB962C8B-B14F-4D97-AF65-F5344CB8AC3E}">
        <p14:creationId xmlns:p14="http://schemas.microsoft.com/office/powerpoint/2010/main" val="433283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hyperlink" Target="https://conseils-thermiques.org/contenu/entretien-VMC.php"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 Id="rId9" Type="http://schemas.openxmlformats.org/officeDocument/2006/relationships/hyperlink" Target="https://www.alliancevita.org/2026/03/loi-sur-leuthanasie-enjeux-juridiqu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s://citybrothel.com.au/SECURITE-POUR-LES-ETABLISSEMENTS-RECEVANT-DU-PUBLIC-77679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4">
            <a:extLst>
              <a:ext uri="{FF2B5EF4-FFF2-40B4-BE49-F238E27FC236}">
                <a16:creationId xmlns:a16="http://schemas.microsoft.com/office/drawing/2014/main" id="{753506D9-1609-1437-EF81-71EB1B7D77CE}"/>
              </a:ext>
            </a:extLst>
          </p:cNvPr>
          <p:cNvSpPr/>
          <p:nvPr/>
        </p:nvSpPr>
        <p:spPr>
          <a:xfrm>
            <a:off x="658368" y="2596896"/>
            <a:ext cx="6080760" cy="512064"/>
          </a:xfrm>
          <a:prstGeom prst="rect">
            <a:avLst/>
          </a:prstGeom>
          <a:noFill/>
          <a:ln/>
        </p:spPr>
        <p:txBody>
          <a:bodyPr wrap="square" lIns="0" tIns="0" rIns="0" bIns="0" rtlCol="0" anchor="ctr"/>
          <a:lstStyle/>
          <a:p>
            <a:r>
              <a:rPr lang="fr-FR" sz="2800"/>
              <a:t>Les </a:t>
            </a:r>
            <a:r>
              <a:rPr lang="fr-FR" sz="2800" b="1"/>
              <a:t>contrats d’entretien</a:t>
            </a:r>
            <a:r>
              <a:rPr lang="fr-FR" sz="2800"/>
              <a:t> dans </a:t>
            </a:r>
            <a:br>
              <a:rPr lang="fr-FR" sz="2800"/>
            </a:br>
            <a:r>
              <a:rPr lang="fr-FR" sz="2800"/>
              <a:t>votre copropriété</a:t>
            </a:r>
            <a:endParaRPr lang="en-US" sz="2800" dirty="0"/>
          </a:p>
        </p:txBody>
      </p:sp>
      <p:sp>
        <p:nvSpPr>
          <p:cNvPr id="7" name="Text 5">
            <a:extLst>
              <a:ext uri="{FF2B5EF4-FFF2-40B4-BE49-F238E27FC236}">
                <a16:creationId xmlns:a16="http://schemas.microsoft.com/office/drawing/2014/main" id="{8034F908-3F8D-FA9A-9702-8F472CAF4B5D}"/>
              </a:ext>
            </a:extLst>
          </p:cNvPr>
          <p:cNvSpPr/>
          <p:nvPr/>
        </p:nvSpPr>
        <p:spPr>
          <a:xfrm>
            <a:off x="896112" y="3447288"/>
            <a:ext cx="4297680" cy="384048"/>
          </a:xfrm>
          <a:prstGeom prst="rect">
            <a:avLst/>
          </a:prstGeom>
          <a:noFill/>
          <a:ln/>
        </p:spPr>
        <p:txBody>
          <a:bodyPr wrap="square" lIns="0" tIns="0" rIns="0" bIns="0" rtlCol="0" anchor="t"/>
          <a:lstStyle/>
          <a:p>
            <a:r>
              <a:rPr lang="fr-FR" b="1" i="1"/>
              <a:t>Les connaitre pour les maîtriser </a:t>
            </a:r>
          </a:p>
          <a:p>
            <a:r>
              <a:rPr lang="fr-FR" b="1" i="1"/>
              <a:t>et pour en maîtriser les coûts</a:t>
            </a:r>
          </a:p>
        </p:txBody>
      </p:sp>
      <p:sp>
        <p:nvSpPr>
          <p:cNvPr id="8" name="Shape 6">
            <a:extLst>
              <a:ext uri="{FF2B5EF4-FFF2-40B4-BE49-F238E27FC236}">
                <a16:creationId xmlns:a16="http://schemas.microsoft.com/office/drawing/2014/main" id="{68B39B69-040D-783C-7329-972883589F1F}"/>
              </a:ext>
            </a:extLst>
          </p:cNvPr>
          <p:cNvSpPr/>
          <p:nvPr/>
        </p:nvSpPr>
        <p:spPr>
          <a:xfrm>
            <a:off x="731520" y="4050792"/>
            <a:ext cx="4069080" cy="0"/>
          </a:xfrm>
          <a:prstGeom prst="line">
            <a:avLst/>
          </a:prstGeom>
          <a:noFill/>
          <a:ln w="12700">
            <a:solidFill>
              <a:srgbClr val="DCE3F0"/>
            </a:solidFill>
            <a:prstDash val="solid"/>
          </a:ln>
        </p:spPr>
        <p:txBody>
          <a:bodyPr/>
          <a:lstStyle/>
          <a:p>
            <a:endParaRPr lang="fr-FR"/>
          </a:p>
        </p:txBody>
      </p:sp>
      <p:sp>
        <p:nvSpPr>
          <p:cNvPr id="9" name="Text 7">
            <a:extLst>
              <a:ext uri="{FF2B5EF4-FFF2-40B4-BE49-F238E27FC236}">
                <a16:creationId xmlns:a16="http://schemas.microsoft.com/office/drawing/2014/main" id="{5914AD24-C55A-3360-6C28-5E385383546E}"/>
              </a:ext>
            </a:extLst>
          </p:cNvPr>
          <p:cNvSpPr/>
          <p:nvPr/>
        </p:nvSpPr>
        <p:spPr>
          <a:xfrm>
            <a:off x="731520" y="4261104"/>
            <a:ext cx="3337560" cy="228600"/>
          </a:xfrm>
          <a:prstGeom prst="rect">
            <a:avLst/>
          </a:prstGeom>
          <a:noFill/>
          <a:ln/>
        </p:spPr>
        <p:txBody>
          <a:bodyPr wrap="square" lIns="0" tIns="0" rIns="0" bIns="0" rtlCol="0" anchor="ctr"/>
          <a:lstStyle/>
          <a:p>
            <a:pPr marL="0" indent="0">
              <a:buNone/>
            </a:pPr>
            <a:r>
              <a:rPr lang="en-US" sz="2100" b="1">
                <a:solidFill>
                  <a:srgbClr val="1D2B58"/>
                </a:solidFill>
                <a:latin typeface="Arial" pitchFamily="34" charset="0"/>
                <a:ea typeface="Arial" pitchFamily="34" charset="-122"/>
                <a:cs typeface="Arial" pitchFamily="34" charset="-120"/>
              </a:rPr>
              <a:t>Christophe LEVREL</a:t>
            </a:r>
            <a:endParaRPr lang="en-US" sz="2100" dirty="0"/>
          </a:p>
        </p:txBody>
      </p:sp>
      <p:sp>
        <p:nvSpPr>
          <p:cNvPr id="10" name="Text 8">
            <a:extLst>
              <a:ext uri="{FF2B5EF4-FFF2-40B4-BE49-F238E27FC236}">
                <a16:creationId xmlns:a16="http://schemas.microsoft.com/office/drawing/2014/main" id="{967480B4-D977-3546-F872-BAC8ADA4E700}"/>
              </a:ext>
            </a:extLst>
          </p:cNvPr>
          <p:cNvSpPr/>
          <p:nvPr/>
        </p:nvSpPr>
        <p:spPr>
          <a:xfrm>
            <a:off x="731520" y="4645152"/>
            <a:ext cx="3886200" cy="182880"/>
          </a:xfrm>
          <a:prstGeom prst="rect">
            <a:avLst/>
          </a:prstGeom>
          <a:noFill/>
          <a:ln/>
        </p:spPr>
        <p:txBody>
          <a:bodyPr wrap="square" lIns="0" tIns="0" rIns="0" bIns="0" rtlCol="0" anchor="ctr"/>
          <a:lstStyle/>
          <a:p>
            <a:pPr marL="0" indent="0">
              <a:buNone/>
            </a:pPr>
            <a:r>
              <a:rPr lang="en-US" sz="1600">
                <a:solidFill>
                  <a:srgbClr val="54627D"/>
                </a:solidFill>
                <a:latin typeface="Arial" pitchFamily="34" charset="0"/>
                <a:ea typeface="Arial" pitchFamily="34" charset="-122"/>
                <a:cs typeface="Arial" pitchFamily="34" charset="-120"/>
              </a:rPr>
              <a:t>Expert équipements </a:t>
            </a:r>
            <a:r>
              <a:rPr lang="en-US" sz="1600" b="1">
                <a:solidFill>
                  <a:srgbClr val="54627D"/>
                </a:solidFill>
                <a:latin typeface="Arial" pitchFamily="34" charset="0"/>
                <a:ea typeface="Arial" pitchFamily="34" charset="-122"/>
                <a:cs typeface="Arial" pitchFamily="34" charset="-120"/>
              </a:rPr>
              <a:t>ARC Services</a:t>
            </a:r>
            <a:endParaRPr lang="en-US" sz="1600" b="1" dirty="0"/>
          </a:p>
        </p:txBody>
      </p:sp>
    </p:spTree>
    <p:extLst>
      <p:ext uri="{BB962C8B-B14F-4D97-AF65-F5344CB8AC3E}">
        <p14:creationId xmlns:p14="http://schemas.microsoft.com/office/powerpoint/2010/main" val="293322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0"/>
            <a:ext cx="10515600" cy="1325563"/>
          </a:xfrm>
        </p:spPr>
        <p:txBody>
          <a:bodyPr/>
          <a:lstStyle/>
          <a:p>
            <a:r>
              <a:rPr lang="fr-FR"/>
              <a:t>Les contrats </a:t>
            </a:r>
            <a:r>
              <a:rPr lang="fr-FR" b="1">
                <a:solidFill>
                  <a:srgbClr val="FF0000"/>
                </a:solidFill>
              </a:rPr>
              <a:t>OBLIGATOIRES</a:t>
            </a:r>
            <a:br>
              <a:rPr lang="fr-FR"/>
            </a:br>
            <a:r>
              <a:rPr lang="fr-FR"/>
              <a:t>Les contrats de chauffage</a:t>
            </a:r>
          </a:p>
        </p:txBody>
      </p:sp>
      <p:sp>
        <p:nvSpPr>
          <p:cNvPr id="3" name="Espace réservé du contenu 2"/>
          <p:cNvSpPr>
            <a:spLocks noGrp="1"/>
          </p:cNvSpPr>
          <p:nvPr>
            <p:ph idx="1"/>
          </p:nvPr>
        </p:nvSpPr>
        <p:spPr>
          <a:xfrm>
            <a:off x="838199" y="1884789"/>
            <a:ext cx="11008179" cy="3047332"/>
          </a:xfrm>
        </p:spPr>
        <p:txBody>
          <a:bodyPr>
            <a:normAutofit/>
          </a:bodyPr>
          <a:lstStyle/>
          <a:p>
            <a:pPr marL="0" indent="0">
              <a:buNone/>
            </a:pPr>
            <a:r>
              <a:rPr lang="fr-FR"/>
              <a:t>Les annexes du contrat doivent comporter:</a:t>
            </a:r>
          </a:p>
          <a:p>
            <a:pPr marL="0" indent="0">
              <a:buNone/>
            </a:pPr>
            <a:r>
              <a:rPr lang="fr-FR"/>
              <a:t>	</a:t>
            </a:r>
            <a:r>
              <a:rPr lang="fr-FR" sz="2000">
                <a:sym typeface="Wingdings" panose="05000000000000000000" pitchFamily="2" charset="2"/>
              </a:rPr>
              <a:t></a:t>
            </a:r>
            <a:r>
              <a:rPr lang="fr-FR" sz="2400"/>
              <a:t>un bordereau de prix pour les pièces principales ce qui permet de contrôler 	les devis à venir,</a:t>
            </a:r>
          </a:p>
          <a:p>
            <a:pPr marL="0" indent="0">
              <a:buNone/>
            </a:pPr>
            <a:r>
              <a:rPr lang="fr-FR" sz="2000"/>
              <a:t>	</a:t>
            </a:r>
            <a:r>
              <a:rPr lang="fr-FR" sz="2000">
                <a:sym typeface="Wingdings" panose="05000000000000000000" pitchFamily="2" charset="2"/>
              </a:rPr>
              <a:t></a:t>
            </a:r>
            <a:r>
              <a:rPr lang="fr-FR" sz="2400">
                <a:sym typeface="Wingdings" panose="05000000000000000000" pitchFamily="2" charset="2"/>
              </a:rPr>
              <a:t>à défaut d’un prix sur bordereau le coefficient de revente des pièces,</a:t>
            </a:r>
            <a:endParaRPr lang="fr-FR" sz="2400"/>
          </a:p>
          <a:p>
            <a:pPr marL="0" indent="0">
              <a:buNone/>
            </a:pPr>
            <a:r>
              <a:rPr lang="fr-FR" sz="2000"/>
              <a:t>	</a:t>
            </a:r>
            <a:r>
              <a:rPr lang="fr-FR" sz="2000">
                <a:sym typeface="Wingdings" panose="05000000000000000000" pitchFamily="2" charset="2"/>
              </a:rPr>
              <a:t></a:t>
            </a:r>
            <a:r>
              <a:rPr lang="fr-FR" sz="2400">
                <a:sym typeface="Wingdings" panose="05000000000000000000" pitchFamily="2" charset="2"/>
              </a:rPr>
              <a:t>le coût horaire des interventions ‘hors contrat’ ainsi que les déplacements 	afférents.</a:t>
            </a:r>
            <a:endParaRPr lang="fr-FR" sz="2400"/>
          </a:p>
          <a:p>
            <a:pPr marL="0" indent="0">
              <a:buNone/>
            </a:pPr>
            <a:endParaRPr lang="fr-FR" sz="1800"/>
          </a:p>
          <a:p>
            <a:pPr marL="0" indent="0">
              <a:buNone/>
            </a:pPr>
            <a:endParaRPr lang="fr-FR" sz="1800"/>
          </a:p>
        </p:txBody>
      </p:sp>
      <p:sp>
        <p:nvSpPr>
          <p:cNvPr id="5" name="Espace réservé du numéro de diapositive 4"/>
          <p:cNvSpPr>
            <a:spLocks noGrp="1"/>
          </p:cNvSpPr>
          <p:nvPr>
            <p:ph type="sldNum" sz="quarter" idx="12"/>
          </p:nvPr>
        </p:nvSpPr>
        <p:spPr/>
        <p:txBody>
          <a:bodyPr/>
          <a:lstStyle/>
          <a:p>
            <a:fld id="{BE732C41-7B39-4080-85C1-2D318E148575}" type="slidenum">
              <a:rPr lang="fr-FR" smtClean="0"/>
              <a:t>10</a:t>
            </a:fld>
            <a:endParaRPr lang="fr-FR"/>
          </a:p>
        </p:txBody>
      </p:sp>
      <p:pic>
        <p:nvPicPr>
          <p:cNvPr id="7" name="Image 6"/>
          <p:cNvPicPr>
            <a:picLocks noChangeAspect="1"/>
          </p:cNvPicPr>
          <p:nvPr/>
        </p:nvPicPr>
        <p:blipFill>
          <a:blip r:embed="rId2"/>
          <a:stretch>
            <a:fillRect/>
          </a:stretch>
        </p:blipFill>
        <p:spPr>
          <a:xfrm>
            <a:off x="3205269" y="4052071"/>
            <a:ext cx="2619062" cy="2748607"/>
          </a:xfrm>
          <a:prstGeom prst="rect">
            <a:avLst/>
          </a:prstGeom>
        </p:spPr>
      </p:pic>
      <p:sp>
        <p:nvSpPr>
          <p:cNvPr id="8" name="Espace réservé du pied de page 7"/>
          <p:cNvSpPr>
            <a:spLocks noGrp="1"/>
          </p:cNvSpPr>
          <p:nvPr>
            <p:ph type="ftr" sz="quarter" idx="11"/>
          </p:nvPr>
        </p:nvSpPr>
        <p:spPr/>
        <p:txBody>
          <a:bodyPr/>
          <a:lstStyle/>
          <a:p>
            <a:r>
              <a:rPr lang="fr-FR"/>
              <a:t>les contrats de maintenance de la copropriété</a:t>
            </a:r>
          </a:p>
        </p:txBody>
      </p:sp>
    </p:spTree>
    <p:extLst>
      <p:ext uri="{BB962C8B-B14F-4D97-AF65-F5344CB8AC3E}">
        <p14:creationId xmlns:p14="http://schemas.microsoft.com/office/powerpoint/2010/main" val="950811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7454348" y="-125898"/>
            <a:ext cx="2345635" cy="2345635"/>
          </a:xfrm>
          <a:prstGeom prst="rect">
            <a:avLst/>
          </a:prstGeom>
        </p:spPr>
      </p:pic>
      <p:sp>
        <p:nvSpPr>
          <p:cNvPr id="2" name="Titre 1"/>
          <p:cNvSpPr>
            <a:spLocks noGrp="1"/>
          </p:cNvSpPr>
          <p:nvPr>
            <p:ph type="title"/>
          </p:nvPr>
        </p:nvSpPr>
        <p:spPr>
          <a:xfrm>
            <a:off x="838200" y="0"/>
            <a:ext cx="10515600" cy="1325563"/>
          </a:xfrm>
        </p:spPr>
        <p:txBody>
          <a:bodyPr/>
          <a:lstStyle/>
          <a:p>
            <a:r>
              <a:rPr lang="fr-FR"/>
              <a:t>Les contrats </a:t>
            </a:r>
            <a:r>
              <a:rPr lang="fr-FR" b="1">
                <a:solidFill>
                  <a:srgbClr val="FF0000"/>
                </a:solidFill>
              </a:rPr>
              <a:t>OBLIGATOIRES</a:t>
            </a:r>
            <a:br>
              <a:rPr lang="fr-FR"/>
            </a:br>
            <a:r>
              <a:rPr lang="fr-FR"/>
              <a:t>Les contrats de chauffage</a:t>
            </a:r>
          </a:p>
        </p:txBody>
      </p:sp>
      <p:sp>
        <p:nvSpPr>
          <p:cNvPr id="3" name="Espace réservé du contenu 2"/>
          <p:cNvSpPr>
            <a:spLocks noGrp="1"/>
          </p:cNvSpPr>
          <p:nvPr>
            <p:ph idx="1"/>
          </p:nvPr>
        </p:nvSpPr>
        <p:spPr>
          <a:xfrm>
            <a:off x="768625" y="1514168"/>
            <a:ext cx="11423375" cy="4653577"/>
          </a:xfrm>
        </p:spPr>
        <p:txBody>
          <a:bodyPr>
            <a:normAutofit fontScale="92500" lnSpcReduction="20000"/>
          </a:bodyPr>
          <a:lstStyle/>
          <a:p>
            <a:pPr marL="0" indent="0">
              <a:buNone/>
            </a:pPr>
            <a:r>
              <a:rPr lang="fr-FR"/>
              <a:t>Périodicité des visites:</a:t>
            </a:r>
          </a:p>
          <a:p>
            <a:pPr marL="0" indent="0">
              <a:buNone/>
            </a:pPr>
            <a:r>
              <a:rPr lang="fr-FR" sz="2600"/>
              <a:t>Suivant le type de matériel que vous avez cette périodicité sera variable:</a:t>
            </a:r>
          </a:p>
          <a:p>
            <a:pPr marL="0" indent="0">
              <a:buNone/>
            </a:pPr>
            <a:r>
              <a:rPr lang="fr-FR" sz="2600"/>
              <a:t>	-En présence du seul chauffage:</a:t>
            </a:r>
          </a:p>
          <a:p>
            <a:pPr lvl="3">
              <a:buFont typeface="Wingdings" panose="05000000000000000000" pitchFamily="2" charset="2"/>
              <a:buChar char="Ø"/>
            </a:pPr>
            <a:r>
              <a:rPr lang="fr-FR" sz="2600" b="1"/>
              <a:t>mise en route</a:t>
            </a:r>
          </a:p>
          <a:p>
            <a:pPr lvl="3">
              <a:buFont typeface="Wingdings" panose="05000000000000000000" pitchFamily="2" charset="2"/>
              <a:buChar char="Ø"/>
            </a:pPr>
            <a:r>
              <a:rPr lang="fr-FR" sz="2600" b="1"/>
              <a:t>2 ou 3 contrôles intermédiaires </a:t>
            </a:r>
            <a:r>
              <a:rPr lang="fr-FR" sz="2600"/>
              <a:t>(ou 1 par mois sur la période)</a:t>
            </a:r>
          </a:p>
          <a:p>
            <a:pPr lvl="3">
              <a:buFont typeface="Wingdings" panose="05000000000000000000" pitchFamily="2" charset="2"/>
              <a:buChar char="Ø"/>
            </a:pPr>
            <a:r>
              <a:rPr lang="fr-FR" sz="2600" b="1"/>
              <a:t>arrêt </a:t>
            </a:r>
            <a:r>
              <a:rPr lang="fr-FR" sz="2600"/>
              <a:t>de l’installation</a:t>
            </a:r>
          </a:p>
          <a:p>
            <a:pPr marL="914400" lvl="2" indent="0">
              <a:buNone/>
            </a:pPr>
            <a:r>
              <a:rPr lang="fr-FR" sz="2600" b="1"/>
              <a:t>-</a:t>
            </a:r>
            <a:r>
              <a:rPr lang="fr-FR" sz="2600"/>
              <a:t>Avec</a:t>
            </a:r>
            <a:r>
              <a:rPr lang="fr-FR" sz="2600" b="1"/>
              <a:t> </a:t>
            </a:r>
            <a:r>
              <a:rPr lang="fr-FR" sz="2600"/>
              <a:t>de l’eau chaude sanitaire collective (ECS):</a:t>
            </a:r>
          </a:p>
          <a:p>
            <a:pPr lvl="3">
              <a:buFont typeface="Wingdings" panose="05000000000000000000" pitchFamily="2" charset="2"/>
              <a:buChar char="Ø"/>
            </a:pPr>
            <a:r>
              <a:rPr lang="fr-FR" sz="2600" b="1"/>
              <a:t>mise en route </a:t>
            </a:r>
            <a:r>
              <a:rPr lang="fr-FR" sz="2600"/>
              <a:t>chauffage</a:t>
            </a:r>
          </a:p>
          <a:p>
            <a:pPr lvl="3">
              <a:buFont typeface="Wingdings" panose="05000000000000000000" pitchFamily="2" charset="2"/>
              <a:buChar char="Ø"/>
            </a:pPr>
            <a:r>
              <a:rPr lang="fr-FR" sz="2600" b="1"/>
              <a:t>arrêt </a:t>
            </a:r>
            <a:r>
              <a:rPr lang="fr-FR" sz="2600"/>
              <a:t>chauffage	</a:t>
            </a:r>
          </a:p>
          <a:p>
            <a:pPr lvl="3">
              <a:buFont typeface="Wingdings" panose="05000000000000000000" pitchFamily="2" charset="2"/>
              <a:buChar char="Ø"/>
            </a:pPr>
            <a:r>
              <a:rPr lang="fr-FR" sz="2600" b="1"/>
              <a:t>Visites mensuelles </a:t>
            </a:r>
            <a:r>
              <a:rPr lang="fr-FR" sz="2600"/>
              <a:t>des installations de production d’ECS et des périphériques avec </a:t>
            </a:r>
            <a:r>
              <a:rPr lang="fr-FR" sz="2600" b="1"/>
              <a:t>surveillance des T°</a:t>
            </a:r>
          </a:p>
          <a:p>
            <a:pPr marL="0" lvl="3" indent="0">
              <a:spcBef>
                <a:spcPts val="1000"/>
              </a:spcBef>
              <a:buNone/>
            </a:pPr>
            <a:endParaRPr lang="fr-FR"/>
          </a:p>
          <a:p>
            <a:pPr marL="0" lvl="3" indent="0">
              <a:spcBef>
                <a:spcPts val="1000"/>
              </a:spcBef>
              <a:buNone/>
            </a:pPr>
            <a:r>
              <a:rPr lang="fr-FR"/>
              <a:t>La présence d’une télésurveillance (type GTB) permet généralement un meilleur suivi de l’installation tout en réduisant les visites sur site, et doit donc concourir à la diminution du coût du contrat. C’est un investissement qui se réfléchit…avec le mainteneur.</a:t>
            </a:r>
          </a:p>
        </p:txBody>
      </p:sp>
      <p:sp>
        <p:nvSpPr>
          <p:cNvPr id="5" name="Espace réservé du numéro de diapositive 4"/>
          <p:cNvSpPr>
            <a:spLocks noGrp="1"/>
          </p:cNvSpPr>
          <p:nvPr>
            <p:ph type="sldNum" sz="quarter" idx="12"/>
          </p:nvPr>
        </p:nvSpPr>
        <p:spPr/>
        <p:txBody>
          <a:bodyPr/>
          <a:lstStyle/>
          <a:p>
            <a:fld id="{BE732C41-7B39-4080-85C1-2D318E148575}" type="slidenum">
              <a:rPr lang="fr-FR" smtClean="0"/>
              <a:t>11</a:t>
            </a:fld>
            <a:endParaRPr lang="fr-FR"/>
          </a:p>
        </p:txBody>
      </p:sp>
      <p:sp>
        <p:nvSpPr>
          <p:cNvPr id="7" name="Espace réservé du pied de page 6"/>
          <p:cNvSpPr>
            <a:spLocks noGrp="1"/>
          </p:cNvSpPr>
          <p:nvPr>
            <p:ph type="ftr" sz="quarter" idx="11"/>
          </p:nvPr>
        </p:nvSpPr>
        <p:spPr/>
        <p:txBody>
          <a:bodyPr/>
          <a:lstStyle/>
          <a:p>
            <a:r>
              <a:rPr lang="fr-FR"/>
              <a:t>les contrats de maintenance de la copropriété</a:t>
            </a:r>
          </a:p>
        </p:txBody>
      </p:sp>
    </p:spTree>
    <p:extLst>
      <p:ext uri="{BB962C8B-B14F-4D97-AF65-F5344CB8AC3E}">
        <p14:creationId xmlns:p14="http://schemas.microsoft.com/office/powerpoint/2010/main" val="3235239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0"/>
            <a:ext cx="10515600" cy="1325563"/>
          </a:xfrm>
        </p:spPr>
        <p:txBody>
          <a:bodyPr/>
          <a:lstStyle/>
          <a:p>
            <a:r>
              <a:rPr lang="fr-FR"/>
              <a:t>Les contrats </a:t>
            </a:r>
            <a:r>
              <a:rPr lang="fr-FR" b="1">
                <a:solidFill>
                  <a:srgbClr val="FF0000"/>
                </a:solidFill>
              </a:rPr>
              <a:t>OBLIGATOIRES</a:t>
            </a:r>
            <a:br>
              <a:rPr lang="fr-FR"/>
            </a:br>
            <a:r>
              <a:rPr lang="fr-FR"/>
              <a:t>Les contrats d’ascenseur</a:t>
            </a:r>
          </a:p>
        </p:txBody>
      </p:sp>
      <p:sp>
        <p:nvSpPr>
          <p:cNvPr id="3" name="Espace réservé du contenu 2"/>
          <p:cNvSpPr>
            <a:spLocks noGrp="1"/>
          </p:cNvSpPr>
          <p:nvPr>
            <p:ph idx="1"/>
          </p:nvPr>
        </p:nvSpPr>
        <p:spPr>
          <a:xfrm>
            <a:off x="838200" y="2139311"/>
            <a:ext cx="10515600" cy="3431929"/>
          </a:xfrm>
        </p:spPr>
        <p:txBody>
          <a:bodyPr>
            <a:normAutofit/>
          </a:bodyPr>
          <a:lstStyle/>
          <a:p>
            <a:pPr marL="0" indent="0">
              <a:buNone/>
            </a:pPr>
            <a:r>
              <a:rPr lang="fr-FR" sz="2400"/>
              <a:t>Les contrats de ce type d’équipement sont définis par Décret n° 2012-674 du 7 mai 2012 relatif à l'entretien et au contrôle technique des ascenseurs.</a:t>
            </a:r>
          </a:p>
          <a:p>
            <a:pPr marL="0" indent="0">
              <a:buNone/>
            </a:pPr>
            <a:endParaRPr lang="fr-FR" sz="1800"/>
          </a:p>
          <a:p>
            <a:pPr marL="0" indent="0">
              <a:buNone/>
            </a:pPr>
            <a:r>
              <a:rPr lang="fr-FR" sz="2400"/>
              <a:t>Il existe 2 catégories de contrat, </a:t>
            </a:r>
          </a:p>
          <a:p>
            <a:pPr marL="0" indent="0">
              <a:buNone/>
            </a:pPr>
            <a:r>
              <a:rPr lang="fr-FR" sz="2400"/>
              <a:t>		Le </a:t>
            </a:r>
            <a:r>
              <a:rPr lang="fr-FR" sz="2400" b="1"/>
              <a:t>contrat de base (ou standard)</a:t>
            </a:r>
          </a:p>
          <a:p>
            <a:pPr marL="0" indent="0">
              <a:buNone/>
            </a:pPr>
            <a:r>
              <a:rPr lang="fr-FR" sz="2400"/>
              <a:t>		le </a:t>
            </a:r>
            <a:r>
              <a:rPr lang="fr-FR" sz="2400" b="1"/>
              <a:t>contrat étendu.</a:t>
            </a:r>
          </a:p>
          <a:p>
            <a:pPr marL="0" indent="0">
              <a:buNone/>
            </a:pPr>
            <a:endParaRPr lang="fr-FR" sz="2400"/>
          </a:p>
          <a:p>
            <a:pPr marL="0" indent="0">
              <a:buNone/>
            </a:pPr>
            <a:r>
              <a:rPr lang="fr-FR" sz="2400"/>
              <a:t>Dans les 2 cas tous les </a:t>
            </a:r>
            <a:r>
              <a:rPr lang="fr-FR" sz="2400" b="1"/>
              <a:t>éléments réglementaires </a:t>
            </a:r>
            <a:r>
              <a:rPr lang="fr-FR" sz="2400"/>
              <a:t>sont communs.</a:t>
            </a:r>
          </a:p>
        </p:txBody>
      </p:sp>
      <p:sp>
        <p:nvSpPr>
          <p:cNvPr id="5" name="Espace réservé du numéro de diapositive 4"/>
          <p:cNvSpPr>
            <a:spLocks noGrp="1"/>
          </p:cNvSpPr>
          <p:nvPr>
            <p:ph type="sldNum" sz="quarter" idx="12"/>
          </p:nvPr>
        </p:nvSpPr>
        <p:spPr/>
        <p:txBody>
          <a:bodyPr/>
          <a:lstStyle/>
          <a:p>
            <a:fld id="{BE732C41-7B39-4080-85C1-2D318E148575}" type="slidenum">
              <a:rPr lang="fr-FR" smtClean="0"/>
              <a:t>12</a:t>
            </a:fld>
            <a:endParaRPr lang="fr-FR"/>
          </a:p>
        </p:txBody>
      </p:sp>
      <p:pic>
        <p:nvPicPr>
          <p:cNvPr id="11266" name="Picture 2" descr="Résultat d’images pour Dessin Maison Noir Et Blanc"/>
          <p:cNvPicPr>
            <a:picLocks noChangeAspect="1" noChangeArrowheads="1"/>
          </p:cNvPicPr>
          <p:nvPr/>
        </p:nvPicPr>
        <p:blipFill rotWithShape="1">
          <a:blip r:embed="rId2">
            <a:extLst>
              <a:ext uri="{28A0092B-C50C-407E-A947-70E740481C1C}">
                <a14:useLocalDpi xmlns:a14="http://schemas.microsoft.com/office/drawing/2010/main" val="0"/>
              </a:ext>
            </a:extLst>
          </a:blip>
          <a:srcRect l="21912" t="17376" r="21252" b="26232"/>
          <a:stretch/>
        </p:blipFill>
        <p:spPr bwMode="auto">
          <a:xfrm>
            <a:off x="7843134" y="3263473"/>
            <a:ext cx="851480" cy="84482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p:cNvPicPr>
            <a:picLocks noChangeAspect="1"/>
          </p:cNvPicPr>
          <p:nvPr/>
        </p:nvPicPr>
        <p:blipFill>
          <a:blip r:embed="rId3"/>
          <a:stretch>
            <a:fillRect/>
          </a:stretch>
        </p:blipFill>
        <p:spPr>
          <a:xfrm>
            <a:off x="8933872" y="3892690"/>
            <a:ext cx="1800390" cy="1204975"/>
          </a:xfrm>
          <a:prstGeom prst="rect">
            <a:avLst/>
          </a:prstGeom>
        </p:spPr>
      </p:pic>
      <p:sp>
        <p:nvSpPr>
          <p:cNvPr id="13" name="Espace réservé du pied de page 12"/>
          <p:cNvSpPr>
            <a:spLocks noGrp="1"/>
          </p:cNvSpPr>
          <p:nvPr>
            <p:ph type="ftr" sz="quarter" idx="11"/>
          </p:nvPr>
        </p:nvSpPr>
        <p:spPr/>
        <p:txBody>
          <a:bodyPr/>
          <a:lstStyle/>
          <a:p>
            <a:r>
              <a:rPr lang="fr-FR"/>
              <a:t>les contrats de maintenance de la copropriété</a:t>
            </a:r>
          </a:p>
        </p:txBody>
      </p:sp>
      <p:pic>
        <p:nvPicPr>
          <p:cNvPr id="6" name="Image 5">
            <a:extLst>
              <a:ext uri="{FF2B5EF4-FFF2-40B4-BE49-F238E27FC236}">
                <a16:creationId xmlns:a16="http://schemas.microsoft.com/office/drawing/2014/main" id="{8680D4A8-8E1C-56ED-06B8-8EF63AA8539A}"/>
              </a:ext>
            </a:extLst>
          </p:cNvPr>
          <p:cNvPicPr>
            <a:picLocks noChangeAspect="1"/>
          </p:cNvPicPr>
          <p:nvPr/>
        </p:nvPicPr>
        <p:blipFill>
          <a:blip r:embed="rId4"/>
          <a:stretch>
            <a:fillRect/>
          </a:stretch>
        </p:blipFill>
        <p:spPr>
          <a:xfrm rot="833387">
            <a:off x="9318425" y="-293719"/>
            <a:ext cx="2034626" cy="2247432"/>
          </a:xfrm>
          <a:prstGeom prst="rect">
            <a:avLst/>
          </a:prstGeom>
        </p:spPr>
      </p:pic>
    </p:spTree>
    <p:extLst>
      <p:ext uri="{BB962C8B-B14F-4D97-AF65-F5344CB8AC3E}">
        <p14:creationId xmlns:p14="http://schemas.microsoft.com/office/powerpoint/2010/main" val="785536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0"/>
            <a:ext cx="10515600" cy="1325563"/>
          </a:xfrm>
        </p:spPr>
        <p:txBody>
          <a:bodyPr/>
          <a:lstStyle/>
          <a:p>
            <a:r>
              <a:rPr lang="fr-FR"/>
              <a:t>Les contrats </a:t>
            </a:r>
            <a:r>
              <a:rPr lang="fr-FR" b="1">
                <a:solidFill>
                  <a:srgbClr val="FF0000"/>
                </a:solidFill>
              </a:rPr>
              <a:t>OBLIGATOIRES</a:t>
            </a:r>
            <a:br>
              <a:rPr lang="fr-FR"/>
            </a:br>
            <a:r>
              <a:rPr lang="fr-FR"/>
              <a:t>Les contrats d’ascenseur</a:t>
            </a:r>
          </a:p>
        </p:txBody>
      </p:sp>
      <p:sp>
        <p:nvSpPr>
          <p:cNvPr id="3" name="Espace réservé du contenu 2"/>
          <p:cNvSpPr>
            <a:spLocks noGrp="1"/>
          </p:cNvSpPr>
          <p:nvPr>
            <p:ph idx="1"/>
          </p:nvPr>
        </p:nvSpPr>
        <p:spPr>
          <a:xfrm>
            <a:off x="838200" y="1507715"/>
            <a:ext cx="10755086" cy="5213760"/>
          </a:xfrm>
        </p:spPr>
        <p:txBody>
          <a:bodyPr>
            <a:normAutofit lnSpcReduction="10000"/>
          </a:bodyPr>
          <a:lstStyle/>
          <a:p>
            <a:pPr marL="0" indent="0">
              <a:buNone/>
            </a:pPr>
            <a:r>
              <a:rPr lang="fr-FR" sz="2400"/>
              <a:t>Le contrat doit prévoir </a:t>
            </a:r>
            <a:r>
              <a:rPr lang="fr-FR" sz="2400" b="1"/>
              <a:t>au minimum </a:t>
            </a:r>
            <a:r>
              <a:rPr lang="fr-FR" sz="2400"/>
              <a:t>une visite </a:t>
            </a:r>
            <a:r>
              <a:rPr lang="fr-FR" sz="2400" b="1"/>
              <a:t>toutes les 6 semaines</a:t>
            </a:r>
            <a:r>
              <a:rPr lang="fr-FR" sz="2400"/>
              <a:t>, soit </a:t>
            </a:r>
            <a:r>
              <a:rPr lang="fr-FR" sz="2400" b="1"/>
              <a:t>9 passages </a:t>
            </a:r>
            <a:r>
              <a:rPr lang="fr-FR" sz="2400"/>
              <a:t>par an (52/6= 8,66)</a:t>
            </a:r>
          </a:p>
          <a:p>
            <a:pPr marL="0" indent="0">
              <a:buNone/>
            </a:pPr>
            <a:r>
              <a:rPr lang="fr-FR" sz="2400"/>
              <a:t>L’ensemble des points de contrôle doit être effectué sur l’année mais, chaque visite de maintenance doit obligatoirement </a:t>
            </a:r>
            <a:r>
              <a:rPr lang="fr-FR" sz="2400" b="1" u="sng"/>
              <a:t>à chaque fois</a:t>
            </a:r>
            <a:r>
              <a:rPr lang="fr-FR" sz="2400"/>
              <a:t> vérifier:</a:t>
            </a:r>
          </a:p>
          <a:p>
            <a:pPr marL="0" indent="0">
              <a:buNone/>
            </a:pPr>
            <a:r>
              <a:rPr lang="fr-FR" sz="2400"/>
              <a:t>	</a:t>
            </a:r>
            <a:r>
              <a:rPr lang="fr-FR" sz="1800"/>
              <a:t>-la ‘Boite à Boutons’ (on appuie sur chaque bouton d’étage, l’ascenseur doit s’arrêter partout)</a:t>
            </a:r>
          </a:p>
          <a:p>
            <a:pPr marL="0" indent="0">
              <a:buNone/>
            </a:pPr>
            <a:r>
              <a:rPr lang="fr-FR" sz="1800"/>
              <a:t>	-la signalisation d’étage (visuelle et sonore)</a:t>
            </a:r>
          </a:p>
          <a:p>
            <a:pPr marL="0" indent="0">
              <a:buNone/>
            </a:pPr>
            <a:r>
              <a:rPr lang="fr-FR" sz="1800"/>
              <a:t>	-la télé-alarme (en plus du test cyclique automatique éventuel)</a:t>
            </a:r>
          </a:p>
          <a:p>
            <a:pPr marL="0" indent="0">
              <a:buNone/>
            </a:pPr>
            <a:r>
              <a:rPr lang="fr-FR" sz="1800"/>
              <a:t>	-le bouton d’appel de chaque palier, le voyant de présence cabine à chaque étage </a:t>
            </a:r>
          </a:p>
          <a:p>
            <a:pPr marL="0" indent="0">
              <a:buNone/>
            </a:pPr>
            <a:r>
              <a:rPr lang="fr-FR" sz="1800"/>
              <a:t>	-le bon verrouillage des portes palières</a:t>
            </a:r>
          </a:p>
          <a:p>
            <a:pPr marL="0" indent="0">
              <a:buNone/>
            </a:pPr>
            <a:r>
              <a:rPr lang="fr-FR" sz="1800"/>
              <a:t>	-l’affichage d’étage au RdC</a:t>
            </a:r>
          </a:p>
          <a:p>
            <a:pPr marL="0" indent="0">
              <a:buNone/>
            </a:pPr>
            <a:r>
              <a:rPr lang="fr-FR" sz="1800"/>
              <a:t>les interventions doivent être consignées dans le carnet d’entretien de l’ascenseur (préventif et correctif) et un rapport annuel doit être produit à la copropriété qui lequel liste chaque intervention.</a:t>
            </a:r>
          </a:p>
          <a:p>
            <a:pPr marL="0" indent="0">
              <a:buNone/>
            </a:pPr>
            <a:r>
              <a:rPr lang="fr-FR" sz="1800"/>
              <a:t>On constate qu’en général les pénalités dues par l’entreprise, souvent plafonnées à des sommes assez basses, sont peu dissuasives (quand elles sont appliquées..), il faut donc être vigilant sur cette </a:t>
            </a:r>
            <a:r>
              <a:rPr lang="fr-FR" sz="1800" b="1"/>
              <a:t>clause qui se négocie</a:t>
            </a:r>
            <a:r>
              <a:rPr lang="fr-FR" sz="1800"/>
              <a:t> et doit être appliquée, si l’entreprise renâcle, c’est sans doute qu’elle sait qu’elle ne tiendra pas ses engagements…</a:t>
            </a:r>
          </a:p>
          <a:p>
            <a:pPr marL="0" indent="0">
              <a:buNone/>
            </a:pPr>
            <a:endParaRPr lang="fr-FR" sz="1800"/>
          </a:p>
        </p:txBody>
      </p:sp>
      <p:sp>
        <p:nvSpPr>
          <p:cNvPr id="5" name="Espace réservé du numéro de diapositive 4"/>
          <p:cNvSpPr>
            <a:spLocks noGrp="1"/>
          </p:cNvSpPr>
          <p:nvPr>
            <p:ph type="sldNum" sz="quarter" idx="12"/>
          </p:nvPr>
        </p:nvSpPr>
        <p:spPr/>
        <p:txBody>
          <a:bodyPr/>
          <a:lstStyle/>
          <a:p>
            <a:fld id="{BE732C41-7B39-4080-85C1-2D318E148575}" type="slidenum">
              <a:rPr lang="fr-FR" smtClean="0"/>
              <a:t>13</a:t>
            </a:fld>
            <a:endParaRPr lang="fr-FR"/>
          </a:p>
        </p:txBody>
      </p:sp>
      <p:pic>
        <p:nvPicPr>
          <p:cNvPr id="6" name="Image 5"/>
          <p:cNvPicPr>
            <a:picLocks noChangeAspect="1"/>
          </p:cNvPicPr>
          <p:nvPr/>
        </p:nvPicPr>
        <p:blipFill rotWithShape="1">
          <a:blip r:embed="rId2"/>
          <a:srcRect l="23284" t="12754" r="23237" b="12029"/>
          <a:stretch/>
        </p:blipFill>
        <p:spPr>
          <a:xfrm rot="21122085">
            <a:off x="357809" y="3120395"/>
            <a:ext cx="1158914" cy="1630018"/>
          </a:xfrm>
          <a:prstGeom prst="rect">
            <a:avLst/>
          </a:prstGeom>
        </p:spPr>
      </p:pic>
      <p:sp>
        <p:nvSpPr>
          <p:cNvPr id="7" name="Espace réservé du pied de page 6"/>
          <p:cNvSpPr>
            <a:spLocks noGrp="1"/>
          </p:cNvSpPr>
          <p:nvPr>
            <p:ph type="ftr" sz="quarter" idx="11"/>
          </p:nvPr>
        </p:nvSpPr>
        <p:spPr/>
        <p:txBody>
          <a:bodyPr/>
          <a:lstStyle/>
          <a:p>
            <a:r>
              <a:rPr lang="fr-FR"/>
              <a:t>les contrats de maintenance de la copropriété</a:t>
            </a:r>
          </a:p>
        </p:txBody>
      </p:sp>
    </p:spTree>
    <p:extLst>
      <p:ext uri="{BB962C8B-B14F-4D97-AF65-F5344CB8AC3E}">
        <p14:creationId xmlns:p14="http://schemas.microsoft.com/office/powerpoint/2010/main" val="1783411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0"/>
            <a:ext cx="10515600" cy="1325563"/>
          </a:xfrm>
        </p:spPr>
        <p:txBody>
          <a:bodyPr/>
          <a:lstStyle/>
          <a:p>
            <a:r>
              <a:rPr lang="fr-FR"/>
              <a:t>Les contrats </a:t>
            </a:r>
            <a:r>
              <a:rPr lang="fr-FR" b="1">
                <a:solidFill>
                  <a:srgbClr val="FF0000"/>
                </a:solidFill>
              </a:rPr>
              <a:t>OBLIGATOIRES</a:t>
            </a:r>
            <a:br>
              <a:rPr lang="fr-FR"/>
            </a:br>
            <a:r>
              <a:rPr lang="fr-FR"/>
              <a:t>Les contrats d’ascenseur</a:t>
            </a:r>
          </a:p>
        </p:txBody>
      </p:sp>
      <p:sp>
        <p:nvSpPr>
          <p:cNvPr id="3" name="Espace réservé du contenu 2"/>
          <p:cNvSpPr>
            <a:spLocks noGrp="1"/>
          </p:cNvSpPr>
          <p:nvPr>
            <p:ph idx="1"/>
          </p:nvPr>
        </p:nvSpPr>
        <p:spPr>
          <a:xfrm>
            <a:off x="207390" y="1507715"/>
            <a:ext cx="11984610" cy="4855378"/>
          </a:xfrm>
        </p:spPr>
        <p:txBody>
          <a:bodyPr>
            <a:normAutofit lnSpcReduction="10000"/>
          </a:bodyPr>
          <a:lstStyle/>
          <a:p>
            <a:pPr marL="0" indent="0">
              <a:buNone/>
            </a:pPr>
            <a:r>
              <a:rPr lang="fr-FR" sz="2400"/>
              <a:t>La différence entre un contrat de </a:t>
            </a:r>
            <a:r>
              <a:rPr lang="fr-FR" sz="2400" b="1"/>
              <a:t>base/standard</a:t>
            </a:r>
            <a:r>
              <a:rPr lang="fr-FR" sz="2400"/>
              <a:t> et un contrat </a:t>
            </a:r>
            <a:r>
              <a:rPr lang="fr-FR" sz="2400" b="1"/>
              <a:t>étendu</a:t>
            </a:r>
            <a:r>
              <a:rPr lang="fr-FR" sz="2400"/>
              <a:t> réside pour ce dernier dans la prise en charge de certaines pièces par le mainteneur avec une garantie qui dépend de l’âge des pièces et de leur type:</a:t>
            </a:r>
          </a:p>
          <a:p>
            <a:pPr marL="0" indent="0">
              <a:buNone/>
            </a:pPr>
            <a:r>
              <a:rPr lang="fr-FR" sz="2400"/>
              <a:t>	jusqu’à:</a:t>
            </a:r>
          </a:p>
          <a:p>
            <a:pPr marL="0" indent="0">
              <a:buNone/>
            </a:pPr>
            <a:r>
              <a:rPr lang="fr-FR" sz="2400"/>
              <a:t>		</a:t>
            </a:r>
            <a:r>
              <a:rPr lang="fr-FR" sz="1800">
                <a:sym typeface="Wingdings" panose="05000000000000000000" pitchFamily="2" charset="2"/>
              </a:rPr>
              <a:t></a:t>
            </a:r>
            <a:r>
              <a:rPr lang="fr-FR" sz="1800" b="1">
                <a:sym typeface="Wingdings" panose="05000000000000000000" pitchFamily="2" charset="2"/>
              </a:rPr>
              <a:t>10 ans </a:t>
            </a:r>
            <a:r>
              <a:rPr lang="fr-FR" sz="1800">
                <a:sym typeface="Wingdings" panose="05000000000000000000" pitchFamily="2" charset="2"/>
              </a:rPr>
              <a:t>pour les équipement </a:t>
            </a:r>
            <a:r>
              <a:rPr lang="fr-FR" sz="1800" b="1">
                <a:sym typeface="Wingdings" panose="05000000000000000000" pitchFamily="2" charset="2"/>
              </a:rPr>
              <a:t>électriques/électroniques</a:t>
            </a:r>
            <a:r>
              <a:rPr lang="fr-FR" sz="1800">
                <a:sym typeface="Wingdings" panose="05000000000000000000" pitchFamily="2" charset="2"/>
              </a:rPr>
              <a:t> (variateur de fréquence..)</a:t>
            </a:r>
          </a:p>
          <a:p>
            <a:pPr marL="0" indent="0">
              <a:buNone/>
            </a:pPr>
            <a:r>
              <a:rPr lang="fr-FR" sz="1800">
                <a:sym typeface="Wingdings" panose="05000000000000000000" pitchFamily="2" charset="2"/>
              </a:rPr>
              <a:t>		</a:t>
            </a:r>
            <a:r>
              <a:rPr lang="fr-FR" sz="1800" b="1">
                <a:sym typeface="Wingdings" panose="05000000000000000000" pitchFamily="2" charset="2"/>
              </a:rPr>
              <a:t>20 ans</a:t>
            </a:r>
            <a:r>
              <a:rPr lang="fr-FR" sz="1800">
                <a:sym typeface="Wingdings" panose="05000000000000000000" pitchFamily="2" charset="2"/>
              </a:rPr>
              <a:t> pour les équipements </a:t>
            </a:r>
            <a:r>
              <a:rPr lang="fr-FR" sz="1800" b="1">
                <a:sym typeface="Wingdings" panose="05000000000000000000" pitchFamily="2" charset="2"/>
              </a:rPr>
              <a:t>électromagnétique</a:t>
            </a:r>
            <a:r>
              <a:rPr lang="fr-FR" sz="1800">
                <a:sym typeface="Wingdings" panose="05000000000000000000" pitchFamily="2" charset="2"/>
              </a:rPr>
              <a:t> (actionneur de porte…)</a:t>
            </a:r>
          </a:p>
          <a:p>
            <a:pPr marL="0" indent="0">
              <a:buNone/>
            </a:pPr>
            <a:r>
              <a:rPr lang="fr-FR" sz="1800">
                <a:sym typeface="Wingdings" panose="05000000000000000000" pitchFamily="2" charset="2"/>
              </a:rPr>
              <a:t>		</a:t>
            </a:r>
            <a:r>
              <a:rPr lang="fr-FR" sz="1800" b="1">
                <a:sym typeface="Wingdings" panose="05000000000000000000" pitchFamily="2" charset="2"/>
              </a:rPr>
              <a:t>30 ans </a:t>
            </a:r>
            <a:r>
              <a:rPr lang="fr-FR" sz="1800">
                <a:sym typeface="Wingdings" panose="05000000000000000000" pitchFamily="2" charset="2"/>
              </a:rPr>
              <a:t>pour les équipements </a:t>
            </a:r>
            <a:r>
              <a:rPr lang="fr-FR" sz="1800" b="1">
                <a:sym typeface="Wingdings" panose="05000000000000000000" pitchFamily="2" charset="2"/>
              </a:rPr>
              <a:t>mécaniques</a:t>
            </a:r>
            <a:r>
              <a:rPr lang="fr-FR" sz="1800">
                <a:sym typeface="Wingdings" panose="05000000000000000000" pitchFamily="2" charset="2"/>
              </a:rPr>
              <a:t> (réducteur de vitesse..)</a:t>
            </a:r>
          </a:p>
          <a:p>
            <a:pPr marL="0" indent="0">
              <a:buNone/>
            </a:pPr>
            <a:endParaRPr lang="fr-FR" sz="1800">
              <a:sym typeface="Wingdings" panose="05000000000000000000" pitchFamily="2" charset="2"/>
            </a:endParaRPr>
          </a:p>
          <a:p>
            <a:pPr marL="0" indent="0">
              <a:buNone/>
            </a:pPr>
            <a:r>
              <a:rPr lang="fr-FR" sz="1800">
                <a:sym typeface="Wingdings" panose="05000000000000000000" pitchFamily="2" charset="2"/>
              </a:rPr>
              <a:t>On parle ici de </a:t>
            </a:r>
            <a:r>
              <a:rPr lang="fr-FR" sz="1800" b="1">
                <a:sym typeface="Wingdings" panose="05000000000000000000" pitchFamily="2" charset="2"/>
              </a:rPr>
              <a:t>l’âge des pièces </a:t>
            </a:r>
            <a:r>
              <a:rPr lang="fr-FR" sz="1800">
                <a:sym typeface="Wingdings" panose="05000000000000000000" pitchFamily="2" charset="2"/>
              </a:rPr>
              <a:t>pas de la durée du contrat, il faut pouvoir apporter la preuve de la date de mise en place de la pièce concernée (le plus surement au moyen de facture ou des PV de livraison des travaux)</a:t>
            </a:r>
          </a:p>
          <a:p>
            <a:pPr marL="0" indent="0">
              <a:buNone/>
            </a:pPr>
            <a:r>
              <a:rPr lang="fr-FR" sz="1800" b="1">
                <a:sym typeface="Wingdings" panose="05000000000000000000" pitchFamily="2" charset="2"/>
              </a:rPr>
              <a:t>Recommandation: </a:t>
            </a:r>
            <a:r>
              <a:rPr lang="fr-FR" sz="1800">
                <a:sym typeface="Wingdings" panose="05000000000000000000" pitchFamily="2" charset="2"/>
              </a:rPr>
              <a:t>La liste exhaustive de ces pièces doit figurer au contrat lors de sa signature avec leurs durées de garantie résiduelle respectives, en fonction de cela vous évaluez l’intérêt de souscrire cette clause ou pas (si votre ascenseur a 25 ans et que les pièces sont d’origine….)</a:t>
            </a:r>
            <a:endParaRPr lang="fr-FR" sz="1800"/>
          </a:p>
          <a:p>
            <a:pPr marL="0" indent="0">
              <a:buNone/>
            </a:pPr>
            <a:r>
              <a:rPr lang="fr-FR" sz="2400"/>
              <a:t>	</a:t>
            </a:r>
            <a:endParaRPr lang="fr-FR" sz="1800"/>
          </a:p>
          <a:p>
            <a:pPr marL="0" indent="0">
              <a:buNone/>
            </a:pPr>
            <a:endParaRPr lang="fr-FR" sz="1800"/>
          </a:p>
        </p:txBody>
      </p:sp>
      <p:sp>
        <p:nvSpPr>
          <p:cNvPr id="5" name="Espace réservé du numéro de diapositive 4"/>
          <p:cNvSpPr>
            <a:spLocks noGrp="1"/>
          </p:cNvSpPr>
          <p:nvPr>
            <p:ph type="sldNum" sz="quarter" idx="12"/>
          </p:nvPr>
        </p:nvSpPr>
        <p:spPr/>
        <p:txBody>
          <a:bodyPr/>
          <a:lstStyle/>
          <a:p>
            <a:fld id="{BE732C41-7B39-4080-85C1-2D318E148575}" type="slidenum">
              <a:rPr lang="fr-FR" smtClean="0"/>
              <a:t>14</a:t>
            </a:fld>
            <a:endParaRPr lang="fr-FR"/>
          </a:p>
        </p:txBody>
      </p:sp>
      <p:pic>
        <p:nvPicPr>
          <p:cNvPr id="6" name="Image 5"/>
          <p:cNvPicPr>
            <a:picLocks noChangeAspect="1"/>
          </p:cNvPicPr>
          <p:nvPr/>
        </p:nvPicPr>
        <p:blipFill>
          <a:blip r:embed="rId2"/>
          <a:stretch>
            <a:fillRect/>
          </a:stretch>
        </p:blipFill>
        <p:spPr>
          <a:xfrm flipH="1">
            <a:off x="9277310" y="3827533"/>
            <a:ext cx="976606" cy="878946"/>
          </a:xfrm>
          <a:prstGeom prst="rect">
            <a:avLst/>
          </a:prstGeom>
        </p:spPr>
      </p:pic>
      <p:pic>
        <p:nvPicPr>
          <p:cNvPr id="7" name="Image 6"/>
          <p:cNvPicPr>
            <a:picLocks noChangeAspect="1"/>
          </p:cNvPicPr>
          <p:nvPr/>
        </p:nvPicPr>
        <p:blipFill rotWithShape="1">
          <a:blip r:embed="rId3"/>
          <a:srcRect t="3179" r="8076"/>
          <a:stretch/>
        </p:blipFill>
        <p:spPr>
          <a:xfrm>
            <a:off x="925736" y="3186035"/>
            <a:ext cx="1129641" cy="765553"/>
          </a:xfrm>
          <a:prstGeom prst="rect">
            <a:avLst/>
          </a:prstGeom>
        </p:spPr>
      </p:pic>
      <p:pic>
        <p:nvPicPr>
          <p:cNvPr id="8" name="Image 7"/>
          <p:cNvPicPr>
            <a:picLocks noChangeAspect="1"/>
          </p:cNvPicPr>
          <p:nvPr/>
        </p:nvPicPr>
        <p:blipFill>
          <a:blip r:embed="rId4"/>
          <a:stretch>
            <a:fillRect/>
          </a:stretch>
        </p:blipFill>
        <p:spPr>
          <a:xfrm>
            <a:off x="10259882" y="2434000"/>
            <a:ext cx="975298" cy="1082868"/>
          </a:xfrm>
          <a:prstGeom prst="rect">
            <a:avLst/>
          </a:prstGeom>
        </p:spPr>
      </p:pic>
      <p:sp>
        <p:nvSpPr>
          <p:cNvPr id="9" name="Espace réservé du pied de page 8"/>
          <p:cNvSpPr>
            <a:spLocks noGrp="1"/>
          </p:cNvSpPr>
          <p:nvPr>
            <p:ph type="ftr" sz="quarter" idx="11"/>
          </p:nvPr>
        </p:nvSpPr>
        <p:spPr/>
        <p:txBody>
          <a:bodyPr/>
          <a:lstStyle/>
          <a:p>
            <a:r>
              <a:rPr lang="fr-FR"/>
              <a:t>les contrats de maintenance de la copropriété</a:t>
            </a:r>
          </a:p>
        </p:txBody>
      </p:sp>
    </p:spTree>
    <p:extLst>
      <p:ext uri="{BB962C8B-B14F-4D97-AF65-F5344CB8AC3E}">
        <p14:creationId xmlns:p14="http://schemas.microsoft.com/office/powerpoint/2010/main" val="2510465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0"/>
            <a:ext cx="10515600" cy="1325563"/>
          </a:xfrm>
        </p:spPr>
        <p:txBody>
          <a:bodyPr/>
          <a:lstStyle/>
          <a:p>
            <a:r>
              <a:rPr lang="fr-FR"/>
              <a:t>Les contrats </a:t>
            </a:r>
            <a:r>
              <a:rPr lang="fr-FR" b="1">
                <a:solidFill>
                  <a:srgbClr val="FF0000"/>
                </a:solidFill>
              </a:rPr>
              <a:t>OBLIGATOIRES</a:t>
            </a:r>
            <a:br>
              <a:rPr lang="fr-FR"/>
            </a:br>
            <a:r>
              <a:rPr lang="fr-FR"/>
              <a:t>Les contrats d’ascenseur</a:t>
            </a:r>
          </a:p>
        </p:txBody>
      </p:sp>
      <p:sp>
        <p:nvSpPr>
          <p:cNvPr id="3" name="Espace réservé du contenu 2"/>
          <p:cNvSpPr>
            <a:spLocks noGrp="1"/>
          </p:cNvSpPr>
          <p:nvPr>
            <p:ph idx="1"/>
          </p:nvPr>
        </p:nvSpPr>
        <p:spPr>
          <a:xfrm>
            <a:off x="207390" y="1507715"/>
            <a:ext cx="11984610" cy="4855378"/>
          </a:xfrm>
        </p:spPr>
        <p:txBody>
          <a:bodyPr>
            <a:normAutofit/>
          </a:bodyPr>
          <a:lstStyle/>
          <a:p>
            <a:pPr marL="0" indent="0">
              <a:buNone/>
            </a:pPr>
            <a:r>
              <a:rPr lang="fr-FR" sz="2400"/>
              <a:t>Dans tous les cas (standard ou étendu) le contrat prévoit une </a:t>
            </a:r>
            <a:r>
              <a:rPr lang="fr-FR" sz="2400" b="1"/>
              <a:t>astreinte</a:t>
            </a:r>
            <a:r>
              <a:rPr lang="fr-FR" sz="2400"/>
              <a:t> pour la désincarcération d’un usager en cas de panne d’ascenseur (la communication se fait au moyen de la téléalarme cabine). </a:t>
            </a:r>
          </a:p>
          <a:p>
            <a:pPr marL="0" indent="0">
              <a:buNone/>
            </a:pPr>
            <a:r>
              <a:rPr lang="fr-FR" sz="2400"/>
              <a:t>	</a:t>
            </a:r>
            <a:r>
              <a:rPr lang="fr-FR" sz="1600">
                <a:sym typeface="Wingdings" panose="05000000000000000000" pitchFamily="2" charset="2"/>
              </a:rPr>
              <a:t></a:t>
            </a:r>
            <a:r>
              <a:rPr lang="fr-FR" sz="1800"/>
              <a:t>Le délai maximum et légal d’arrivée du technicien est généralement compris </a:t>
            </a:r>
            <a:r>
              <a:rPr lang="fr-FR" sz="1800" b="1"/>
              <a:t>entre 45mn et 1h maxi</a:t>
            </a:r>
            <a:r>
              <a:rPr lang="fr-FR" sz="1800"/>
              <a:t>.</a:t>
            </a:r>
          </a:p>
          <a:p>
            <a:pPr marL="0" indent="0">
              <a:buNone/>
            </a:pPr>
            <a:r>
              <a:rPr lang="fr-FR" sz="1800">
                <a:sym typeface="Wingdings" panose="05000000000000000000" pitchFamily="2" charset="2"/>
              </a:rPr>
              <a:t>	</a:t>
            </a:r>
            <a:r>
              <a:rPr lang="fr-FR" sz="1800"/>
              <a:t>Les pompiers peuvent aussi intervenir en cas d’urgence vitale (un usager fait un malaise et appel la téléalarme), le 	préposé mobilise alors les pompiers qui sont dotés des outils nécessaires à l’extraction de la victime depuis un palier.</a:t>
            </a:r>
          </a:p>
          <a:p>
            <a:pPr marL="0" indent="0">
              <a:buNone/>
            </a:pPr>
            <a:endParaRPr lang="fr-FR" sz="2400"/>
          </a:p>
          <a:p>
            <a:pPr marL="0" indent="0">
              <a:buNone/>
            </a:pPr>
            <a:r>
              <a:rPr lang="fr-FR" sz="2400"/>
              <a:t>Une astreinte de dépannage dont les clauses sont contractuelles est toujours proposée, le délais d’intervention est généralement de 4h à partir de la réception de la déclaration de panne mais est aussi conditionné par l’heure de réception: </a:t>
            </a:r>
          </a:p>
          <a:p>
            <a:pPr marL="0" indent="0">
              <a:buNone/>
            </a:pPr>
            <a:r>
              <a:rPr lang="fr-FR" sz="2400"/>
              <a:t>	</a:t>
            </a:r>
            <a:r>
              <a:rPr lang="fr-FR" sz="1800">
                <a:sym typeface="Wingdings" panose="05000000000000000000" pitchFamily="2" charset="2"/>
              </a:rPr>
              <a:t></a:t>
            </a:r>
            <a:r>
              <a:rPr lang="fr-FR" sz="1800"/>
              <a:t>d</a:t>
            </a:r>
            <a:r>
              <a:rPr lang="fr-FR" sz="1600"/>
              <a:t>ans certains cas si l’appel est tardif (après 18h) le dépannage pourra être reportée au lendemain (être attentif à cette clause)</a:t>
            </a:r>
          </a:p>
          <a:p>
            <a:pPr marL="0" indent="0">
              <a:buNone/>
            </a:pPr>
            <a:r>
              <a:rPr lang="fr-FR" sz="1600"/>
              <a:t>	</a:t>
            </a:r>
            <a:r>
              <a:rPr lang="fr-FR" sz="1600">
                <a:sym typeface="Wingdings" panose="05000000000000000000" pitchFamily="2" charset="2"/>
              </a:rPr>
              <a:t>sur les installations avec 1 seul appareil et des étages élevés, ce point doit être négocié avec le mainteneur si vous ne souhaitez 	pas faire beaucoup d’exercice.</a:t>
            </a:r>
            <a:endParaRPr lang="fr-FR" sz="1600"/>
          </a:p>
          <a:p>
            <a:pPr marL="0" indent="0">
              <a:buNone/>
            </a:pPr>
            <a:endParaRPr lang="fr-FR" sz="1800"/>
          </a:p>
        </p:txBody>
      </p:sp>
      <p:sp>
        <p:nvSpPr>
          <p:cNvPr id="5" name="Espace réservé du numéro de diapositive 4"/>
          <p:cNvSpPr>
            <a:spLocks noGrp="1"/>
          </p:cNvSpPr>
          <p:nvPr>
            <p:ph type="sldNum" sz="quarter" idx="12"/>
          </p:nvPr>
        </p:nvSpPr>
        <p:spPr/>
        <p:txBody>
          <a:bodyPr/>
          <a:lstStyle/>
          <a:p>
            <a:fld id="{BE732C41-7B39-4080-85C1-2D318E148575}" type="slidenum">
              <a:rPr lang="fr-FR" smtClean="0"/>
              <a:t>15</a:t>
            </a:fld>
            <a:endParaRPr lang="fr-FR"/>
          </a:p>
        </p:txBody>
      </p:sp>
      <p:pic>
        <p:nvPicPr>
          <p:cNvPr id="6" name="Image 5"/>
          <p:cNvPicPr>
            <a:picLocks noChangeAspect="1"/>
          </p:cNvPicPr>
          <p:nvPr/>
        </p:nvPicPr>
        <p:blipFill>
          <a:blip r:embed="rId2"/>
          <a:stretch>
            <a:fillRect/>
          </a:stretch>
        </p:blipFill>
        <p:spPr>
          <a:xfrm>
            <a:off x="8188370" y="-115761"/>
            <a:ext cx="3035284" cy="1770582"/>
          </a:xfrm>
          <a:prstGeom prst="rect">
            <a:avLst/>
          </a:prstGeom>
        </p:spPr>
      </p:pic>
      <p:sp>
        <p:nvSpPr>
          <p:cNvPr id="7" name="Espace réservé du pied de page 6"/>
          <p:cNvSpPr>
            <a:spLocks noGrp="1"/>
          </p:cNvSpPr>
          <p:nvPr>
            <p:ph type="ftr" sz="quarter" idx="11"/>
          </p:nvPr>
        </p:nvSpPr>
        <p:spPr/>
        <p:txBody>
          <a:bodyPr/>
          <a:lstStyle/>
          <a:p>
            <a:r>
              <a:rPr lang="fr-FR"/>
              <a:t>les contrats de maintenance de la copropriété</a:t>
            </a:r>
          </a:p>
        </p:txBody>
      </p:sp>
    </p:spTree>
    <p:extLst>
      <p:ext uri="{BB962C8B-B14F-4D97-AF65-F5344CB8AC3E}">
        <p14:creationId xmlns:p14="http://schemas.microsoft.com/office/powerpoint/2010/main" val="2553840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0"/>
            <a:ext cx="10515600" cy="1325563"/>
          </a:xfrm>
        </p:spPr>
        <p:txBody>
          <a:bodyPr/>
          <a:lstStyle/>
          <a:p>
            <a:r>
              <a:rPr lang="fr-FR"/>
              <a:t>Les contrats </a:t>
            </a:r>
            <a:r>
              <a:rPr lang="fr-FR" b="1">
                <a:solidFill>
                  <a:srgbClr val="FF0000"/>
                </a:solidFill>
              </a:rPr>
              <a:t>OBLIGATOIRES</a:t>
            </a:r>
            <a:br>
              <a:rPr lang="fr-FR"/>
            </a:br>
            <a:r>
              <a:rPr lang="fr-FR"/>
              <a:t>Les contrats d’ascenseur</a:t>
            </a:r>
          </a:p>
        </p:txBody>
      </p:sp>
      <p:sp>
        <p:nvSpPr>
          <p:cNvPr id="3" name="Espace réservé du contenu 2"/>
          <p:cNvSpPr>
            <a:spLocks noGrp="1"/>
          </p:cNvSpPr>
          <p:nvPr>
            <p:ph idx="1"/>
          </p:nvPr>
        </p:nvSpPr>
        <p:spPr>
          <a:xfrm>
            <a:off x="838200" y="1507715"/>
            <a:ext cx="10711070" cy="3998563"/>
          </a:xfrm>
        </p:spPr>
        <p:txBody>
          <a:bodyPr>
            <a:normAutofit/>
          </a:bodyPr>
          <a:lstStyle/>
          <a:p>
            <a:pPr marL="0" indent="0">
              <a:buNone/>
            </a:pPr>
            <a:r>
              <a:rPr lang="fr-FR" sz="2400"/>
              <a:t>Attention: </a:t>
            </a:r>
            <a:r>
              <a:rPr lang="fr-FR" sz="2400" b="1"/>
              <a:t>hors contrat de maintenance</a:t>
            </a:r>
          </a:p>
          <a:p>
            <a:pPr marL="0" indent="0">
              <a:buNone/>
            </a:pPr>
            <a:r>
              <a:rPr lang="fr-FR" sz="2400"/>
              <a:t>La copropriété a à sa charge la réalisation du </a:t>
            </a:r>
            <a:r>
              <a:rPr lang="fr-FR" sz="2400" b="1"/>
              <a:t>CTQ</a:t>
            </a:r>
            <a:r>
              <a:rPr lang="fr-FR" sz="2400"/>
              <a:t> (Contrôle Technique Quinquennal) </a:t>
            </a:r>
          </a:p>
          <a:p>
            <a:pPr marL="0" indent="0">
              <a:buNone/>
            </a:pPr>
            <a:endParaRPr lang="fr-FR" sz="2400"/>
          </a:p>
          <a:p>
            <a:pPr marL="0" indent="0">
              <a:buNone/>
            </a:pPr>
            <a:r>
              <a:rPr lang="fr-FR" sz="2400"/>
              <a:t>	</a:t>
            </a:r>
            <a:r>
              <a:rPr lang="fr-FR" sz="2400">
                <a:sym typeface="Wingdings" panose="05000000000000000000" pitchFamily="2" charset="2"/>
              </a:rPr>
              <a:t>effectué par une </a:t>
            </a:r>
            <a:r>
              <a:rPr lang="fr-FR" sz="2400" b="1">
                <a:sym typeface="Wingdings" panose="05000000000000000000" pitchFamily="2" charset="2"/>
              </a:rPr>
              <a:t>entreprise agrée</a:t>
            </a:r>
            <a:r>
              <a:rPr lang="fr-FR" sz="2400">
                <a:sym typeface="Wingdings" panose="05000000000000000000" pitchFamily="2" charset="2"/>
              </a:rPr>
              <a:t>* (ni constructeur ni mainteneur)</a:t>
            </a:r>
          </a:p>
          <a:p>
            <a:pPr marL="0" indent="0">
              <a:buNone/>
            </a:pPr>
            <a:r>
              <a:rPr lang="fr-FR" sz="2400">
                <a:sym typeface="Wingdings" panose="05000000000000000000" pitchFamily="2" charset="2"/>
              </a:rPr>
              <a:t>	</a:t>
            </a:r>
            <a:r>
              <a:rPr lang="fr-FR" sz="2400" b="1">
                <a:sym typeface="Wingdings" panose="05000000000000000000" pitchFamily="2" charset="2"/>
              </a:rPr>
              <a:t>à l’initiative du SDC </a:t>
            </a:r>
            <a:r>
              <a:rPr lang="fr-FR" sz="2400">
                <a:sym typeface="Wingdings" panose="05000000000000000000" pitchFamily="2" charset="2"/>
              </a:rPr>
              <a:t>(si il y a un syndic, c’est lui qui doit y penser)</a:t>
            </a:r>
          </a:p>
          <a:p>
            <a:pPr marL="0" indent="0">
              <a:buNone/>
            </a:pPr>
            <a:r>
              <a:rPr lang="fr-FR" sz="2400">
                <a:sym typeface="Wingdings" panose="05000000000000000000" pitchFamily="2" charset="2"/>
              </a:rPr>
              <a:t>	</a:t>
            </a:r>
            <a:r>
              <a:rPr lang="fr-FR" sz="2400" b="1">
                <a:sym typeface="Wingdings" panose="05000000000000000000" pitchFamily="2" charset="2"/>
              </a:rPr>
              <a:t>la présence du mainteneur est indispensable</a:t>
            </a:r>
            <a:r>
              <a:rPr lang="fr-FR" sz="2400">
                <a:sym typeface="Wingdings" panose="05000000000000000000" pitchFamily="2" charset="2"/>
              </a:rPr>
              <a:t> pour certains contrôles (test 	de parachute) et est prévue au contrat de maintenance</a:t>
            </a:r>
          </a:p>
          <a:p>
            <a:pPr marL="0" indent="0">
              <a:buNone/>
            </a:pPr>
            <a:r>
              <a:rPr lang="fr-FR" sz="2400">
                <a:sym typeface="Wingdings" panose="05000000000000000000" pitchFamily="2" charset="2"/>
              </a:rPr>
              <a:t>	Le contrôleur, sur demande et moyennant finances, peut </a:t>
            </a:r>
            <a:r>
              <a:rPr lang="fr-FR" sz="2400" b="1">
                <a:sym typeface="Wingdings" panose="05000000000000000000" pitchFamily="2" charset="2"/>
              </a:rPr>
              <a:t>donner un avis 	sur la maintenance de l’appareil</a:t>
            </a:r>
            <a:r>
              <a:rPr lang="fr-FR" sz="2400">
                <a:sym typeface="Wingdings" panose="05000000000000000000" pitchFamily="2" charset="2"/>
              </a:rPr>
              <a:t> (recommandé pour la conduite du contrat)</a:t>
            </a:r>
            <a:endParaRPr lang="fr-FR" sz="1800"/>
          </a:p>
          <a:p>
            <a:pPr marL="0" indent="0">
              <a:buNone/>
            </a:pPr>
            <a:endParaRPr lang="fr-FR" sz="1800"/>
          </a:p>
        </p:txBody>
      </p:sp>
      <p:sp>
        <p:nvSpPr>
          <p:cNvPr id="5" name="Espace réservé du numéro de diapositive 4"/>
          <p:cNvSpPr>
            <a:spLocks noGrp="1"/>
          </p:cNvSpPr>
          <p:nvPr>
            <p:ph type="sldNum" sz="quarter" idx="12"/>
          </p:nvPr>
        </p:nvSpPr>
        <p:spPr/>
        <p:txBody>
          <a:bodyPr/>
          <a:lstStyle/>
          <a:p>
            <a:fld id="{BE732C41-7B39-4080-85C1-2D318E148575}" type="slidenum">
              <a:rPr lang="fr-FR" smtClean="0"/>
              <a:t>16</a:t>
            </a:fld>
            <a:endParaRPr lang="fr-FR"/>
          </a:p>
        </p:txBody>
      </p:sp>
      <p:pic>
        <p:nvPicPr>
          <p:cNvPr id="6" name="Image 5"/>
          <p:cNvPicPr>
            <a:picLocks noChangeAspect="1"/>
          </p:cNvPicPr>
          <p:nvPr/>
        </p:nvPicPr>
        <p:blipFill>
          <a:blip r:embed="rId2"/>
          <a:stretch>
            <a:fillRect/>
          </a:stretch>
        </p:blipFill>
        <p:spPr>
          <a:xfrm>
            <a:off x="9236280" y="88406"/>
            <a:ext cx="1914545" cy="1882943"/>
          </a:xfrm>
          <a:prstGeom prst="rect">
            <a:avLst/>
          </a:prstGeom>
        </p:spPr>
      </p:pic>
      <p:sp>
        <p:nvSpPr>
          <p:cNvPr id="7" name="ZoneTexte 6"/>
          <p:cNvSpPr txBox="1"/>
          <p:nvPr/>
        </p:nvSpPr>
        <p:spPr>
          <a:xfrm>
            <a:off x="675861" y="5804452"/>
            <a:ext cx="10823713" cy="646331"/>
          </a:xfrm>
          <a:prstGeom prst="rect">
            <a:avLst/>
          </a:prstGeom>
          <a:noFill/>
        </p:spPr>
        <p:txBody>
          <a:bodyPr wrap="square" rtlCol="0">
            <a:spAutoFit/>
          </a:bodyPr>
          <a:lstStyle/>
          <a:p>
            <a:r>
              <a:rPr lang="fr-FR"/>
              <a:t>* attention: depuis le retrait de son agréement délivré par le COFRAC à SGS de certifier des entreprises de contrôle, il faut être extrêment vigilant quant à la validité de la certification du contrôleur.</a:t>
            </a:r>
          </a:p>
        </p:txBody>
      </p:sp>
      <p:pic>
        <p:nvPicPr>
          <p:cNvPr id="8" name="Image 7"/>
          <p:cNvPicPr>
            <a:picLocks noChangeAspect="1"/>
          </p:cNvPicPr>
          <p:nvPr/>
        </p:nvPicPr>
        <p:blipFill>
          <a:blip r:embed="rId3"/>
          <a:stretch>
            <a:fillRect/>
          </a:stretch>
        </p:blipFill>
        <p:spPr>
          <a:xfrm rot="20851223">
            <a:off x="97287" y="2818794"/>
            <a:ext cx="1481827" cy="2125100"/>
          </a:xfrm>
          <a:prstGeom prst="rect">
            <a:avLst/>
          </a:prstGeom>
        </p:spPr>
      </p:pic>
      <p:sp>
        <p:nvSpPr>
          <p:cNvPr id="9" name="Espace réservé du pied de page 8"/>
          <p:cNvSpPr>
            <a:spLocks noGrp="1"/>
          </p:cNvSpPr>
          <p:nvPr>
            <p:ph type="ftr" sz="quarter" idx="11"/>
          </p:nvPr>
        </p:nvSpPr>
        <p:spPr/>
        <p:txBody>
          <a:bodyPr/>
          <a:lstStyle/>
          <a:p>
            <a:r>
              <a:rPr lang="fr-FR"/>
              <a:t>les contrats de maintenance de la copropriété</a:t>
            </a:r>
          </a:p>
        </p:txBody>
      </p:sp>
      <p:pic>
        <p:nvPicPr>
          <p:cNvPr id="10" name="Image 9">
            <a:extLst>
              <a:ext uri="{FF2B5EF4-FFF2-40B4-BE49-F238E27FC236}">
                <a16:creationId xmlns:a16="http://schemas.microsoft.com/office/drawing/2014/main" id="{72137B8C-0B2F-3BED-1A39-2D7D20B31B3D}"/>
              </a:ext>
            </a:extLst>
          </p:cNvPr>
          <p:cNvPicPr>
            <a:picLocks noChangeAspect="1"/>
          </p:cNvPicPr>
          <p:nvPr/>
        </p:nvPicPr>
        <p:blipFill>
          <a:blip r:embed="rId4"/>
          <a:stretch>
            <a:fillRect/>
          </a:stretch>
        </p:blipFill>
        <p:spPr>
          <a:xfrm rot="20205714">
            <a:off x="9178062" y="1133569"/>
            <a:ext cx="1955128" cy="106894"/>
          </a:xfrm>
          <a:prstGeom prst="rect">
            <a:avLst/>
          </a:prstGeom>
        </p:spPr>
      </p:pic>
      <p:pic>
        <p:nvPicPr>
          <p:cNvPr id="11" name="Image 10">
            <a:extLst>
              <a:ext uri="{FF2B5EF4-FFF2-40B4-BE49-F238E27FC236}">
                <a16:creationId xmlns:a16="http://schemas.microsoft.com/office/drawing/2014/main" id="{627DCBB3-B16F-9A6A-5878-8A3D83806DCE}"/>
              </a:ext>
            </a:extLst>
          </p:cNvPr>
          <p:cNvPicPr>
            <a:picLocks noChangeAspect="1"/>
          </p:cNvPicPr>
          <p:nvPr/>
        </p:nvPicPr>
        <p:blipFill>
          <a:blip r:embed="rId4"/>
          <a:stretch>
            <a:fillRect/>
          </a:stretch>
        </p:blipFill>
        <p:spPr>
          <a:xfrm rot="1784684">
            <a:off x="9178062" y="1133569"/>
            <a:ext cx="1955128" cy="106894"/>
          </a:xfrm>
          <a:prstGeom prst="rect">
            <a:avLst/>
          </a:prstGeom>
        </p:spPr>
      </p:pic>
    </p:spTree>
    <p:extLst>
      <p:ext uri="{BB962C8B-B14F-4D97-AF65-F5344CB8AC3E}">
        <p14:creationId xmlns:p14="http://schemas.microsoft.com/office/powerpoint/2010/main" val="820253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0"/>
            <a:ext cx="10515600" cy="1325563"/>
          </a:xfrm>
        </p:spPr>
        <p:txBody>
          <a:bodyPr/>
          <a:lstStyle/>
          <a:p>
            <a:r>
              <a:rPr lang="fr-FR"/>
              <a:t>Les contrats </a:t>
            </a:r>
            <a:r>
              <a:rPr lang="fr-FR" b="1">
                <a:solidFill>
                  <a:srgbClr val="FF0000"/>
                </a:solidFill>
              </a:rPr>
              <a:t>OBLIGATOIRES</a:t>
            </a:r>
            <a:br>
              <a:rPr lang="fr-FR"/>
            </a:br>
            <a:r>
              <a:rPr lang="fr-FR"/>
              <a:t>Les contrats de portes automatiques</a:t>
            </a:r>
          </a:p>
        </p:txBody>
      </p:sp>
      <p:sp>
        <p:nvSpPr>
          <p:cNvPr id="3" name="Espace réservé du contenu 2"/>
          <p:cNvSpPr>
            <a:spLocks noGrp="1"/>
          </p:cNvSpPr>
          <p:nvPr>
            <p:ph idx="1"/>
          </p:nvPr>
        </p:nvSpPr>
        <p:spPr>
          <a:xfrm>
            <a:off x="838200" y="1507715"/>
            <a:ext cx="10515600" cy="4855378"/>
          </a:xfrm>
        </p:spPr>
        <p:txBody>
          <a:bodyPr>
            <a:normAutofit lnSpcReduction="10000"/>
          </a:bodyPr>
          <a:lstStyle/>
          <a:p>
            <a:pPr marL="0" indent="0">
              <a:buNone/>
            </a:pPr>
            <a:r>
              <a:rPr lang="fr-FR" sz="1800"/>
              <a:t>Que l’on parle de la fermeture du garage avec une porte basculante, de l’accès au parking avec une barrière levante, de l’ouverture du hall avec une porte coulissante, tous ces équipements où les risque de blessure par choc, pincement ou étouffement sont présents, doivent être couvert par </a:t>
            </a:r>
            <a:r>
              <a:rPr lang="fr-FR" sz="1800" b="1"/>
              <a:t>un contrat d’entretien</a:t>
            </a:r>
            <a:r>
              <a:rPr lang="fr-FR" sz="1800"/>
              <a:t>.</a:t>
            </a:r>
          </a:p>
          <a:p>
            <a:pPr marL="0" indent="0">
              <a:buNone/>
            </a:pPr>
            <a:endParaRPr lang="fr-FR" sz="1800"/>
          </a:p>
          <a:p>
            <a:pPr marL="0" indent="0">
              <a:buNone/>
            </a:pPr>
            <a:r>
              <a:rPr lang="fr-FR" sz="1800"/>
              <a:t>Celui-ci vérifiera 2 fois par an le fonctionnement des sécurités:</a:t>
            </a:r>
          </a:p>
          <a:p>
            <a:pPr marL="0" indent="0">
              <a:buNone/>
            </a:pPr>
            <a:r>
              <a:rPr lang="fr-FR" sz="1800"/>
              <a:t>	</a:t>
            </a:r>
            <a:r>
              <a:rPr lang="fr-FR" sz="1800">
                <a:sym typeface="Wingdings" panose="05000000000000000000" pitchFamily="2" charset="2"/>
              </a:rPr>
              <a:t> cellule photo électrique, </a:t>
            </a:r>
          </a:p>
          <a:p>
            <a:pPr marL="0" indent="0">
              <a:buNone/>
            </a:pPr>
            <a:r>
              <a:rPr lang="fr-FR" sz="1800">
                <a:sym typeface="Wingdings" panose="05000000000000000000" pitchFamily="2" charset="2"/>
              </a:rPr>
              <a:t>	 bande sensible à l’écrasement, </a:t>
            </a:r>
          </a:p>
          <a:p>
            <a:pPr marL="0" indent="0">
              <a:buNone/>
            </a:pPr>
            <a:r>
              <a:rPr lang="fr-FR" sz="1800">
                <a:sym typeface="Wingdings" panose="05000000000000000000" pitchFamily="2" charset="2"/>
              </a:rPr>
              <a:t>	 boucle de détection noyée dans le sol</a:t>
            </a:r>
          </a:p>
          <a:p>
            <a:pPr marL="0" indent="0">
              <a:buNone/>
            </a:pPr>
            <a:r>
              <a:rPr lang="fr-FR" sz="1800">
                <a:sym typeface="Wingdings" panose="05000000000000000000" pitchFamily="2" charset="2"/>
              </a:rPr>
              <a:t>Mais aussi de signalisation:</a:t>
            </a:r>
          </a:p>
          <a:p>
            <a:pPr marL="0" indent="0">
              <a:buNone/>
            </a:pPr>
            <a:r>
              <a:rPr lang="fr-FR" sz="1800">
                <a:sym typeface="Wingdings" panose="05000000000000000000" pitchFamily="2" charset="2"/>
              </a:rPr>
              <a:t>	 signaux lumineux cligotant (intérieur/extérieur), pour les accès automobiles</a:t>
            </a:r>
          </a:p>
          <a:p>
            <a:pPr marL="0" indent="0">
              <a:buNone/>
            </a:pPr>
            <a:r>
              <a:rPr lang="fr-FR" sz="1800">
                <a:sym typeface="Wingdings" panose="05000000000000000000" pitchFamily="2" charset="2"/>
              </a:rPr>
              <a:t>	 éclairage automatique de la zone d’évolution des portes et barrières</a:t>
            </a:r>
          </a:p>
          <a:p>
            <a:pPr marL="0" indent="0">
              <a:buNone/>
            </a:pPr>
            <a:r>
              <a:rPr lang="fr-FR" sz="1800">
                <a:sym typeface="Wingdings" panose="05000000000000000000" pitchFamily="2" charset="2"/>
              </a:rPr>
              <a:t>	 marquage au sol obligatoire.</a:t>
            </a:r>
          </a:p>
          <a:p>
            <a:pPr marL="0" indent="0">
              <a:buNone/>
            </a:pPr>
            <a:endParaRPr lang="fr-FR" sz="1800">
              <a:sym typeface="Wingdings" panose="05000000000000000000" pitchFamily="2" charset="2"/>
            </a:endParaRPr>
          </a:p>
          <a:p>
            <a:pPr marL="0" indent="0">
              <a:buNone/>
            </a:pPr>
            <a:r>
              <a:rPr lang="fr-FR" sz="1800">
                <a:sym typeface="Wingdings" panose="05000000000000000000" pitchFamily="2" charset="2"/>
              </a:rPr>
              <a:t>On peut y adjoindre une astreinte permettant de remettre en service rapidement les appareils en panne, le cas échéant les WE et jours fériés (c’est en général indispensable…mais </a:t>
            </a:r>
            <a:r>
              <a:rPr lang="fr-FR" sz="1800" b="1">
                <a:sym typeface="Wingdings" panose="05000000000000000000" pitchFamily="2" charset="2"/>
              </a:rPr>
              <a:t>pas obligatoire</a:t>
            </a:r>
            <a:r>
              <a:rPr lang="fr-FR" sz="1800">
                <a:sym typeface="Wingdings" panose="05000000000000000000" pitchFamily="2" charset="2"/>
              </a:rPr>
              <a:t>)</a:t>
            </a:r>
            <a:endParaRPr lang="fr-FR" sz="1800"/>
          </a:p>
        </p:txBody>
      </p:sp>
      <p:sp>
        <p:nvSpPr>
          <p:cNvPr id="5" name="Espace réservé du numéro de diapositive 4"/>
          <p:cNvSpPr>
            <a:spLocks noGrp="1"/>
          </p:cNvSpPr>
          <p:nvPr>
            <p:ph type="sldNum" sz="quarter" idx="12"/>
          </p:nvPr>
        </p:nvSpPr>
        <p:spPr/>
        <p:txBody>
          <a:bodyPr/>
          <a:lstStyle/>
          <a:p>
            <a:fld id="{BE732C41-7B39-4080-85C1-2D318E148575}" type="slidenum">
              <a:rPr lang="fr-FR" smtClean="0"/>
              <a:t>17</a:t>
            </a:fld>
            <a:endParaRPr lang="fr-FR"/>
          </a:p>
        </p:txBody>
      </p:sp>
      <p:pic>
        <p:nvPicPr>
          <p:cNvPr id="6" name="Image 5"/>
          <p:cNvPicPr>
            <a:picLocks noChangeAspect="1"/>
          </p:cNvPicPr>
          <p:nvPr/>
        </p:nvPicPr>
        <p:blipFill>
          <a:blip r:embed="rId2"/>
          <a:stretch>
            <a:fillRect/>
          </a:stretch>
        </p:blipFill>
        <p:spPr>
          <a:xfrm>
            <a:off x="9059303" y="2313411"/>
            <a:ext cx="2690332" cy="2043665"/>
          </a:xfrm>
          <a:prstGeom prst="rect">
            <a:avLst/>
          </a:prstGeom>
        </p:spPr>
      </p:pic>
      <p:sp>
        <p:nvSpPr>
          <p:cNvPr id="7" name="Espace réservé du pied de page 6"/>
          <p:cNvSpPr>
            <a:spLocks noGrp="1"/>
          </p:cNvSpPr>
          <p:nvPr>
            <p:ph type="ftr" sz="quarter" idx="11"/>
          </p:nvPr>
        </p:nvSpPr>
        <p:spPr/>
        <p:txBody>
          <a:bodyPr/>
          <a:lstStyle/>
          <a:p>
            <a:r>
              <a:rPr lang="fr-FR"/>
              <a:t>les contrats de maintenance de la copropriété</a:t>
            </a:r>
          </a:p>
        </p:txBody>
      </p:sp>
    </p:spTree>
    <p:extLst>
      <p:ext uri="{BB962C8B-B14F-4D97-AF65-F5344CB8AC3E}">
        <p14:creationId xmlns:p14="http://schemas.microsoft.com/office/powerpoint/2010/main" val="3477232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0"/>
            <a:ext cx="10515600" cy="1325563"/>
          </a:xfrm>
        </p:spPr>
        <p:txBody>
          <a:bodyPr/>
          <a:lstStyle/>
          <a:p>
            <a:r>
              <a:rPr lang="fr-FR"/>
              <a:t>Les contrats </a:t>
            </a:r>
            <a:r>
              <a:rPr lang="fr-FR" b="1">
                <a:solidFill>
                  <a:srgbClr val="FF0000"/>
                </a:solidFill>
              </a:rPr>
              <a:t>OBLIGATOIRES</a:t>
            </a:r>
            <a:br>
              <a:rPr lang="fr-FR"/>
            </a:br>
            <a:r>
              <a:rPr lang="fr-FR"/>
              <a:t>Les contrats sécurité incendie</a:t>
            </a:r>
          </a:p>
        </p:txBody>
      </p:sp>
      <p:sp>
        <p:nvSpPr>
          <p:cNvPr id="3" name="Espace réservé du contenu 2"/>
          <p:cNvSpPr>
            <a:spLocks noGrp="1"/>
          </p:cNvSpPr>
          <p:nvPr>
            <p:ph idx="1"/>
          </p:nvPr>
        </p:nvSpPr>
        <p:spPr>
          <a:xfrm>
            <a:off x="838200" y="1507715"/>
            <a:ext cx="10841610" cy="4855378"/>
          </a:xfrm>
        </p:spPr>
        <p:txBody>
          <a:bodyPr>
            <a:normAutofit lnSpcReduction="10000"/>
          </a:bodyPr>
          <a:lstStyle/>
          <a:p>
            <a:pPr marL="0" indent="0">
              <a:buNone/>
            </a:pPr>
            <a:r>
              <a:rPr lang="fr-FR" sz="1800"/>
              <a:t>Ces obligations de contrats couvrent l’ensemble des équipements de sécurité incendie présents dans votre immeuble:</a:t>
            </a:r>
          </a:p>
          <a:p>
            <a:pPr marL="0" indent="0">
              <a:buNone/>
            </a:pPr>
            <a:r>
              <a:rPr lang="fr-FR" sz="1800"/>
              <a:t>	</a:t>
            </a:r>
            <a:r>
              <a:rPr lang="fr-FR" sz="1800">
                <a:sym typeface="Wingdings" panose="05000000000000000000" pitchFamily="2" charset="2"/>
              </a:rPr>
              <a:t> </a:t>
            </a:r>
            <a:r>
              <a:rPr lang="fr-FR" sz="1800"/>
              <a:t>extincteurs (tous types): </a:t>
            </a:r>
            <a:r>
              <a:rPr lang="fr-FR" sz="1800" b="1">
                <a:solidFill>
                  <a:srgbClr val="00B050"/>
                </a:solidFill>
              </a:rPr>
              <a:t>contrôle annuel</a:t>
            </a:r>
            <a:r>
              <a:rPr lang="fr-FR" sz="1800" b="1"/>
              <a:t>,</a:t>
            </a:r>
          </a:p>
          <a:p>
            <a:pPr marL="0" indent="0">
              <a:buNone/>
            </a:pPr>
            <a:r>
              <a:rPr lang="fr-FR" sz="1800"/>
              <a:t>	</a:t>
            </a:r>
            <a:r>
              <a:rPr lang="fr-FR" sz="1800">
                <a:sym typeface="Wingdings" panose="05000000000000000000" pitchFamily="2" charset="2"/>
              </a:rPr>
              <a:t> </a:t>
            </a:r>
            <a:r>
              <a:rPr lang="fr-FR" sz="1800"/>
              <a:t>sprinkler (parkings souterrains à partir de 3 niveaux): </a:t>
            </a:r>
            <a:r>
              <a:rPr lang="fr-FR" sz="1800" b="1">
                <a:solidFill>
                  <a:srgbClr val="00B050"/>
                </a:solidFill>
              </a:rPr>
              <a:t>contrôle semestriel</a:t>
            </a:r>
            <a:r>
              <a:rPr lang="fr-FR" sz="1800" b="1"/>
              <a:t>,</a:t>
            </a:r>
          </a:p>
          <a:p>
            <a:pPr marL="0" indent="0">
              <a:buNone/>
            </a:pPr>
            <a:r>
              <a:rPr lang="fr-FR" sz="1800"/>
              <a:t>	</a:t>
            </a:r>
            <a:r>
              <a:rPr lang="fr-FR" sz="1800">
                <a:sym typeface="Wingdings" panose="05000000000000000000" pitchFamily="2" charset="2"/>
              </a:rPr>
              <a:t> trappe de désemfumage de cage d’escalier: </a:t>
            </a:r>
            <a:r>
              <a:rPr lang="fr-FR" sz="1800" b="1">
                <a:solidFill>
                  <a:srgbClr val="00B050"/>
                </a:solidFill>
                <a:sym typeface="Wingdings" panose="05000000000000000000" pitchFamily="2" charset="2"/>
              </a:rPr>
              <a:t>contrôle annuel</a:t>
            </a:r>
            <a:r>
              <a:rPr lang="fr-FR" sz="1800" b="1">
                <a:sym typeface="Wingdings" panose="05000000000000000000" pitchFamily="2" charset="2"/>
              </a:rPr>
              <a:t>,</a:t>
            </a:r>
          </a:p>
          <a:p>
            <a:pPr marL="0" indent="0">
              <a:buNone/>
            </a:pPr>
            <a:r>
              <a:rPr lang="fr-FR" sz="1800">
                <a:sym typeface="Wingdings" panose="05000000000000000000" pitchFamily="2" charset="2"/>
              </a:rPr>
              <a:t>	 extracteur/insuflateur d’incendie et clapets coupe-feu: </a:t>
            </a:r>
            <a:r>
              <a:rPr lang="fr-FR" sz="1800" b="1">
                <a:solidFill>
                  <a:srgbClr val="00B050"/>
                </a:solidFill>
                <a:sym typeface="Wingdings" panose="05000000000000000000" pitchFamily="2" charset="2"/>
              </a:rPr>
              <a:t>contrôle annuel</a:t>
            </a:r>
            <a:r>
              <a:rPr lang="fr-FR" sz="1800" b="1">
                <a:sym typeface="Wingdings" panose="05000000000000000000" pitchFamily="2" charset="2"/>
              </a:rPr>
              <a:t>,</a:t>
            </a:r>
          </a:p>
          <a:p>
            <a:pPr marL="0" indent="0">
              <a:buNone/>
            </a:pPr>
            <a:r>
              <a:rPr lang="fr-FR" sz="1800">
                <a:sym typeface="Wingdings" panose="05000000000000000000" pitchFamily="2" charset="2"/>
              </a:rPr>
              <a:t>	 détection de CO² et ventilation/désemfumage parking: </a:t>
            </a:r>
            <a:r>
              <a:rPr lang="fr-FR" sz="1800" b="1">
                <a:solidFill>
                  <a:srgbClr val="00B050"/>
                </a:solidFill>
                <a:sym typeface="Wingdings" panose="05000000000000000000" pitchFamily="2" charset="2"/>
              </a:rPr>
              <a:t>contrôle annuel</a:t>
            </a:r>
            <a:r>
              <a:rPr lang="fr-FR" sz="1800" b="1">
                <a:sym typeface="Wingdings" panose="05000000000000000000" pitchFamily="2" charset="2"/>
              </a:rPr>
              <a:t>,</a:t>
            </a:r>
          </a:p>
          <a:p>
            <a:pPr marL="0" indent="0">
              <a:buNone/>
            </a:pPr>
            <a:r>
              <a:rPr lang="fr-FR" sz="1800">
                <a:sym typeface="Wingdings" panose="05000000000000000000" pitchFamily="2" charset="2"/>
              </a:rPr>
              <a:t>	 BAES/BAEL (fonctionnement ou décharge batteries): </a:t>
            </a:r>
            <a:r>
              <a:rPr lang="fr-FR" sz="1800" b="1">
                <a:solidFill>
                  <a:srgbClr val="00B050"/>
                </a:solidFill>
              </a:rPr>
              <a:t>contrôle semestriel</a:t>
            </a:r>
            <a:r>
              <a:rPr lang="fr-FR" sz="1800" b="1"/>
              <a:t>,</a:t>
            </a:r>
            <a:endParaRPr lang="fr-FR" sz="1800">
              <a:sym typeface="Wingdings" panose="05000000000000000000" pitchFamily="2" charset="2"/>
            </a:endParaRPr>
          </a:p>
          <a:p>
            <a:pPr marL="0" indent="0">
              <a:buNone/>
            </a:pPr>
            <a:r>
              <a:rPr lang="fr-FR" sz="1800">
                <a:sym typeface="Wingdings" panose="05000000000000000000" pitchFamily="2" charset="2"/>
              </a:rPr>
              <a:t>	 colonnes sèches: contrôle statique (en pression): </a:t>
            </a:r>
            <a:r>
              <a:rPr lang="fr-FR" sz="1800" b="1">
                <a:solidFill>
                  <a:srgbClr val="00B050"/>
                </a:solidFill>
                <a:sym typeface="Wingdings" panose="05000000000000000000" pitchFamily="2" charset="2"/>
              </a:rPr>
              <a:t>contrôle annuel</a:t>
            </a:r>
            <a:r>
              <a:rPr lang="fr-FR" sz="1800" b="1">
                <a:sym typeface="Wingdings" panose="05000000000000000000" pitchFamily="2" charset="2"/>
              </a:rPr>
              <a:t>, </a:t>
            </a:r>
          </a:p>
          <a:p>
            <a:pPr marL="0" indent="0">
              <a:buNone/>
            </a:pPr>
            <a:r>
              <a:rPr lang="fr-FR" sz="1800">
                <a:sym typeface="Wingdings" panose="05000000000000000000" pitchFamily="2" charset="2"/>
              </a:rPr>
              <a:t>	et test dynamique (en débit): </a:t>
            </a:r>
            <a:r>
              <a:rPr lang="fr-FR" sz="1800" b="1">
                <a:solidFill>
                  <a:srgbClr val="00B050"/>
                </a:solidFill>
                <a:sym typeface="Wingdings" panose="05000000000000000000" pitchFamily="2" charset="2"/>
              </a:rPr>
              <a:t>contrôle quinquennale</a:t>
            </a:r>
            <a:r>
              <a:rPr lang="fr-FR" sz="1800" b="1">
                <a:sym typeface="Wingdings" panose="05000000000000000000" pitchFamily="2" charset="2"/>
              </a:rPr>
              <a:t>.</a:t>
            </a:r>
          </a:p>
          <a:p>
            <a:pPr marL="0" indent="0">
              <a:buNone/>
            </a:pPr>
            <a:r>
              <a:rPr lang="fr-FR" sz="1800">
                <a:sym typeface="Wingdings" panose="05000000000000000000" pitchFamily="2" charset="2"/>
              </a:rPr>
              <a:t>	</a:t>
            </a:r>
            <a:r>
              <a:rPr lang="fr-FR" sz="1800" b="1" u="sng">
                <a:sym typeface="Wingdings" panose="05000000000000000000" pitchFamily="2" charset="2"/>
              </a:rPr>
              <a:t>notes</a:t>
            </a:r>
            <a:r>
              <a:rPr lang="fr-FR" sz="1800">
                <a:sym typeface="Wingdings" panose="05000000000000000000" pitchFamily="2" charset="2"/>
              </a:rPr>
              <a:t>:par principe tous les </a:t>
            </a:r>
            <a:r>
              <a:rPr lang="fr-FR" sz="1800" b="1">
                <a:solidFill>
                  <a:srgbClr val="FF0000"/>
                </a:solidFill>
                <a:sym typeface="Wingdings" panose="05000000000000000000" pitchFamily="2" charset="2"/>
              </a:rPr>
              <a:t>éléments</a:t>
            </a:r>
            <a:r>
              <a:rPr lang="fr-FR" sz="1800">
                <a:sym typeface="Wingdings" panose="05000000000000000000" pitchFamily="2" charset="2"/>
              </a:rPr>
              <a:t> qui concourent à la </a:t>
            </a:r>
            <a:r>
              <a:rPr lang="fr-FR" sz="1800" b="1">
                <a:solidFill>
                  <a:srgbClr val="FF0000"/>
                </a:solidFill>
                <a:sym typeface="Wingdings" panose="05000000000000000000" pitchFamily="2" charset="2"/>
              </a:rPr>
              <a:t>sécurité incendie</a:t>
            </a:r>
            <a:r>
              <a:rPr lang="fr-FR" sz="1800">
                <a:sym typeface="Wingdings" panose="05000000000000000000" pitchFamily="2" charset="2"/>
              </a:rPr>
              <a:t> de l’immeuble doivent être contrôlés </a:t>
            </a:r>
            <a:r>
              <a:rPr lang="fr-FR" sz="1800" b="1">
                <a:solidFill>
                  <a:srgbClr val="FF0000"/>
                </a:solidFill>
                <a:sym typeface="Wingdings" panose="05000000000000000000" pitchFamily="2" charset="2"/>
              </a:rPr>
              <a:t>à minima tous les ans</a:t>
            </a:r>
            <a:r>
              <a:rPr lang="fr-FR" sz="1800">
                <a:sym typeface="Wingdings" panose="05000000000000000000" pitchFamily="2" charset="2"/>
              </a:rPr>
              <a:t>, dans le doute faire faire un audit (par un expert, pas par un prestataire incendie)</a:t>
            </a:r>
          </a:p>
          <a:p>
            <a:pPr marL="0" indent="0">
              <a:buNone/>
            </a:pPr>
            <a:r>
              <a:rPr lang="fr-FR" sz="1800">
                <a:sym typeface="Wingdings" panose="05000000000000000000" pitchFamily="2" charset="2"/>
              </a:rPr>
              <a:t>Tout ces contrôles doivent être transcrits dans le carnet de sécurité de l’immeuble (nom du tech., date, description des travaux et tampon)  lequel doit être présenté à chaque réquisition.</a:t>
            </a:r>
            <a:endParaRPr lang="fr-FR" sz="1800"/>
          </a:p>
          <a:p>
            <a:pPr marL="0" indent="0">
              <a:buNone/>
            </a:pPr>
            <a:r>
              <a:rPr lang="fr-FR" sz="1800"/>
              <a:t>	</a:t>
            </a:r>
          </a:p>
        </p:txBody>
      </p:sp>
      <p:sp>
        <p:nvSpPr>
          <p:cNvPr id="5" name="Espace réservé du numéro de diapositive 4"/>
          <p:cNvSpPr>
            <a:spLocks noGrp="1"/>
          </p:cNvSpPr>
          <p:nvPr>
            <p:ph type="sldNum" sz="quarter" idx="12"/>
          </p:nvPr>
        </p:nvSpPr>
        <p:spPr/>
        <p:txBody>
          <a:bodyPr/>
          <a:lstStyle/>
          <a:p>
            <a:fld id="{BE732C41-7B39-4080-85C1-2D318E148575}" type="slidenum">
              <a:rPr lang="fr-FR" smtClean="0"/>
              <a:t>18</a:t>
            </a:fld>
            <a:endParaRPr lang="fr-FR"/>
          </a:p>
        </p:txBody>
      </p:sp>
      <p:pic>
        <p:nvPicPr>
          <p:cNvPr id="6" name="Image 5"/>
          <p:cNvPicPr>
            <a:picLocks noChangeAspect="1"/>
          </p:cNvPicPr>
          <p:nvPr/>
        </p:nvPicPr>
        <p:blipFill>
          <a:blip r:embed="rId2"/>
          <a:stretch>
            <a:fillRect/>
          </a:stretch>
        </p:blipFill>
        <p:spPr>
          <a:xfrm rot="464438">
            <a:off x="9982200" y="1958274"/>
            <a:ext cx="1123926" cy="2263862"/>
          </a:xfrm>
          <a:prstGeom prst="rect">
            <a:avLst/>
          </a:prstGeom>
        </p:spPr>
      </p:pic>
      <p:sp>
        <p:nvSpPr>
          <p:cNvPr id="7" name="Espace réservé du pied de page 6"/>
          <p:cNvSpPr>
            <a:spLocks noGrp="1"/>
          </p:cNvSpPr>
          <p:nvPr>
            <p:ph type="ftr" sz="quarter" idx="11"/>
          </p:nvPr>
        </p:nvSpPr>
        <p:spPr/>
        <p:txBody>
          <a:bodyPr/>
          <a:lstStyle/>
          <a:p>
            <a:r>
              <a:rPr lang="fr-FR"/>
              <a:t>les contrats de maintenance de la copropriété</a:t>
            </a:r>
          </a:p>
        </p:txBody>
      </p:sp>
    </p:spTree>
    <p:extLst>
      <p:ext uri="{BB962C8B-B14F-4D97-AF65-F5344CB8AC3E}">
        <p14:creationId xmlns:p14="http://schemas.microsoft.com/office/powerpoint/2010/main" val="615460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0"/>
            <a:ext cx="10515600" cy="1325563"/>
          </a:xfrm>
        </p:spPr>
        <p:txBody>
          <a:bodyPr/>
          <a:lstStyle/>
          <a:p>
            <a:r>
              <a:rPr lang="fr-FR"/>
              <a:t>Les contrats </a:t>
            </a:r>
            <a:r>
              <a:rPr lang="fr-FR" b="1">
                <a:solidFill>
                  <a:srgbClr val="FF0000"/>
                </a:solidFill>
              </a:rPr>
              <a:t>OBLIGATOIRES</a:t>
            </a:r>
            <a:br>
              <a:rPr lang="fr-FR"/>
            </a:br>
            <a:r>
              <a:rPr lang="fr-FR"/>
              <a:t>Les contrats de certaines VMC (VMC gaz) </a:t>
            </a:r>
          </a:p>
        </p:txBody>
      </p:sp>
      <p:sp>
        <p:nvSpPr>
          <p:cNvPr id="3" name="Espace réservé du contenu 2"/>
          <p:cNvSpPr>
            <a:spLocks noGrp="1"/>
          </p:cNvSpPr>
          <p:nvPr>
            <p:ph idx="1"/>
          </p:nvPr>
        </p:nvSpPr>
        <p:spPr>
          <a:xfrm>
            <a:off x="838200" y="1507714"/>
            <a:ext cx="10841610" cy="5350285"/>
          </a:xfrm>
        </p:spPr>
        <p:txBody>
          <a:bodyPr>
            <a:normAutofit/>
          </a:bodyPr>
          <a:lstStyle/>
          <a:p>
            <a:pPr marL="0" indent="0">
              <a:buNone/>
            </a:pPr>
            <a:r>
              <a:rPr lang="fr-FR" sz="1800"/>
              <a:t>Dans le cas d’une installation de VMC qui assure aussi l’évacuation de fumées de combustion de chaudières individuelles (chauffage et/ou ECS) une VMC ‘Gaz’ est installée.</a:t>
            </a:r>
          </a:p>
          <a:p>
            <a:pPr marL="0" indent="0">
              <a:buNone/>
            </a:pPr>
            <a:r>
              <a:rPr lang="fr-FR" sz="1800"/>
              <a:t>Elle présente la particularité d’asservir la mise en route des chaudière individuelles avec son bon fonctionnement:</a:t>
            </a:r>
          </a:p>
          <a:p>
            <a:pPr marL="0" indent="0">
              <a:buNone/>
            </a:pPr>
            <a:r>
              <a:rPr lang="fr-FR" sz="1800"/>
              <a:t>	</a:t>
            </a:r>
          </a:p>
          <a:p>
            <a:pPr marL="0" indent="0">
              <a:buNone/>
            </a:pPr>
            <a:r>
              <a:rPr lang="fr-FR" sz="1800">
                <a:sym typeface="Wingdings" panose="05000000000000000000" pitchFamily="2" charset="2"/>
              </a:rPr>
              <a:t>	 Pas de VMC collective = impossibilité de démarrer la chaudière individuelle (contact de sécurité)</a:t>
            </a:r>
          </a:p>
          <a:p>
            <a:pPr marL="0" indent="0">
              <a:buNone/>
            </a:pPr>
            <a:r>
              <a:rPr lang="fr-FR" sz="1800">
                <a:sym typeface="Wingdings" panose="05000000000000000000" pitchFamily="2" charset="2"/>
              </a:rPr>
              <a:t>	 Cette </a:t>
            </a:r>
            <a:r>
              <a:rPr lang="fr-FR" sz="1800" b="1">
                <a:sym typeface="Wingdings" panose="05000000000000000000" pitchFamily="2" charset="2"/>
              </a:rPr>
              <a:t>interconnexion</a:t>
            </a:r>
            <a:r>
              <a:rPr lang="fr-FR" sz="1800">
                <a:sym typeface="Wingdings" panose="05000000000000000000" pitchFamily="2" charset="2"/>
              </a:rPr>
              <a:t> doit être </a:t>
            </a:r>
            <a:r>
              <a:rPr lang="fr-FR" sz="1800" b="1">
                <a:sym typeface="Wingdings" panose="05000000000000000000" pitchFamily="2" charset="2"/>
              </a:rPr>
              <a:t>vérifiée</a:t>
            </a:r>
            <a:r>
              <a:rPr lang="fr-FR" sz="1800">
                <a:sym typeface="Wingdings" panose="05000000000000000000" pitchFamily="2" charset="2"/>
              </a:rPr>
              <a:t> pour chaque chaudière!</a:t>
            </a:r>
            <a:endParaRPr lang="fr-FR" sz="1800"/>
          </a:p>
          <a:p>
            <a:pPr marL="0" indent="0">
              <a:buNone/>
            </a:pPr>
            <a:r>
              <a:rPr lang="fr-FR" sz="1800"/>
              <a:t>	</a:t>
            </a:r>
            <a:r>
              <a:rPr lang="fr-FR" sz="1800">
                <a:sym typeface="Wingdings" panose="05000000000000000000" pitchFamily="2" charset="2"/>
              </a:rPr>
              <a:t> </a:t>
            </a:r>
            <a:r>
              <a:rPr lang="fr-FR" sz="1800"/>
              <a:t>Une </a:t>
            </a:r>
            <a:r>
              <a:rPr lang="fr-FR" sz="1800" b="1"/>
              <a:t>attestation d’entretien annuelle</a:t>
            </a:r>
            <a:r>
              <a:rPr lang="fr-FR" sz="1800"/>
              <a:t> doit être produite pour les chaudières individuelles</a:t>
            </a:r>
          </a:p>
          <a:p>
            <a:pPr marL="0" indent="0">
              <a:buNone/>
            </a:pPr>
            <a:r>
              <a:rPr lang="fr-FR" sz="1800"/>
              <a:t>	</a:t>
            </a:r>
            <a:r>
              <a:rPr lang="fr-FR" sz="1800">
                <a:sym typeface="Wingdings" panose="05000000000000000000" pitchFamily="2" charset="2"/>
              </a:rPr>
              <a:t> un </a:t>
            </a:r>
            <a:r>
              <a:rPr lang="fr-FR" sz="1800" b="1">
                <a:sym typeface="Wingdings" panose="05000000000000000000" pitchFamily="2" charset="2"/>
              </a:rPr>
              <a:t>entretien et audit général </a:t>
            </a:r>
            <a:r>
              <a:rPr lang="fr-FR" sz="1800">
                <a:sym typeface="Wingdings" panose="05000000000000000000" pitchFamily="2" charset="2"/>
              </a:rPr>
              <a:t>et exhaustif doit être réalisé par le mainteneur </a:t>
            </a:r>
            <a:r>
              <a:rPr lang="fr-FR" sz="1800" b="1">
                <a:sym typeface="Wingdings" panose="05000000000000000000" pitchFamily="2" charset="2"/>
              </a:rPr>
              <a:t>tous les 5 ans</a:t>
            </a:r>
          </a:p>
          <a:p>
            <a:pPr marL="0" indent="0">
              <a:buNone/>
            </a:pPr>
            <a:r>
              <a:rPr lang="fr-FR" sz="1800">
                <a:sym typeface="Wingdings" panose="05000000000000000000" pitchFamily="2" charset="2"/>
              </a:rPr>
              <a:t> </a:t>
            </a:r>
            <a:endParaRPr lang="fr-FR" sz="1800"/>
          </a:p>
          <a:p>
            <a:pPr marL="0" indent="0">
              <a:buNone/>
            </a:pPr>
            <a:r>
              <a:rPr lang="fr-FR" sz="1800"/>
              <a:t>	Il faut être vigilant au</a:t>
            </a:r>
            <a:r>
              <a:rPr lang="fr-FR" sz="1800" b="1"/>
              <a:t> </a:t>
            </a:r>
            <a:r>
              <a:rPr lang="fr-FR" sz="1800" b="1">
                <a:solidFill>
                  <a:srgbClr val="FF0000"/>
                </a:solidFill>
              </a:rPr>
              <a:t>risque d’intoxication mortelle</a:t>
            </a:r>
            <a:r>
              <a:rPr lang="fr-FR" sz="1800" b="1"/>
              <a:t> </a:t>
            </a:r>
            <a:r>
              <a:rPr lang="fr-FR" sz="1800"/>
              <a:t>par le </a:t>
            </a:r>
            <a:r>
              <a:rPr lang="fr-FR" sz="1800" b="1">
                <a:solidFill>
                  <a:srgbClr val="FF0000"/>
                </a:solidFill>
              </a:rPr>
              <a:t>monoxyde de carbone</a:t>
            </a:r>
          </a:p>
          <a:p>
            <a:pPr marL="0" indent="0">
              <a:buNone/>
            </a:pPr>
            <a:r>
              <a:rPr lang="fr-FR" sz="1800"/>
              <a:t>	</a:t>
            </a:r>
          </a:p>
        </p:txBody>
      </p:sp>
      <p:sp>
        <p:nvSpPr>
          <p:cNvPr id="9" name="Espace réservé du numéro de diapositive 8"/>
          <p:cNvSpPr>
            <a:spLocks noGrp="1"/>
          </p:cNvSpPr>
          <p:nvPr>
            <p:ph type="sldNum" sz="quarter" idx="12"/>
          </p:nvPr>
        </p:nvSpPr>
        <p:spPr/>
        <p:txBody>
          <a:bodyPr/>
          <a:lstStyle/>
          <a:p>
            <a:fld id="{BE732C41-7B39-4080-85C1-2D318E148575}" type="slidenum">
              <a:rPr lang="fr-FR" smtClean="0"/>
              <a:t>19</a:t>
            </a:fld>
            <a:endParaRPr lang="fr-FR"/>
          </a:p>
        </p:txBody>
      </p:sp>
      <p:pic>
        <p:nvPicPr>
          <p:cNvPr id="10" name="Image 9"/>
          <p:cNvPicPr>
            <a:picLocks noChangeAspect="1"/>
          </p:cNvPicPr>
          <p:nvPr/>
        </p:nvPicPr>
        <p:blipFill>
          <a:blip r:embed="rId2"/>
          <a:stretch>
            <a:fillRect/>
          </a:stretch>
        </p:blipFill>
        <p:spPr>
          <a:xfrm rot="20637786">
            <a:off x="9401545" y="4162992"/>
            <a:ext cx="2558483" cy="2558483"/>
          </a:xfrm>
          <a:prstGeom prst="rect">
            <a:avLst/>
          </a:prstGeom>
        </p:spPr>
      </p:pic>
      <p:sp>
        <p:nvSpPr>
          <p:cNvPr id="11" name="Espace réservé du pied de page 10"/>
          <p:cNvSpPr>
            <a:spLocks noGrp="1"/>
          </p:cNvSpPr>
          <p:nvPr>
            <p:ph type="ftr" sz="quarter" idx="11"/>
          </p:nvPr>
        </p:nvSpPr>
        <p:spPr/>
        <p:txBody>
          <a:bodyPr/>
          <a:lstStyle/>
          <a:p>
            <a:r>
              <a:rPr lang="fr-FR"/>
              <a:t>les contrats de maintenance de la copropriété</a:t>
            </a:r>
          </a:p>
        </p:txBody>
      </p:sp>
    </p:spTree>
    <p:extLst>
      <p:ext uri="{BB962C8B-B14F-4D97-AF65-F5344CB8AC3E}">
        <p14:creationId xmlns:p14="http://schemas.microsoft.com/office/powerpoint/2010/main" val="147869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a:t>Principes généraux d’un contrat en copro</a:t>
            </a:r>
            <a:br>
              <a:rPr lang="fr-FR"/>
            </a:br>
            <a:br>
              <a:rPr lang="fr-FR"/>
            </a:br>
            <a:endParaRPr lang="fr-FR"/>
          </a:p>
        </p:txBody>
      </p:sp>
      <p:sp>
        <p:nvSpPr>
          <p:cNvPr id="3" name="Espace réservé du contenu 2"/>
          <p:cNvSpPr>
            <a:spLocks noGrp="1"/>
          </p:cNvSpPr>
          <p:nvPr>
            <p:ph idx="1"/>
          </p:nvPr>
        </p:nvSpPr>
        <p:spPr>
          <a:xfrm>
            <a:off x="419100" y="1430770"/>
            <a:ext cx="11353800" cy="5063547"/>
          </a:xfrm>
        </p:spPr>
        <p:txBody>
          <a:bodyPr>
            <a:normAutofit/>
          </a:bodyPr>
          <a:lstStyle/>
          <a:p>
            <a:r>
              <a:rPr lang="fr-FR"/>
              <a:t>C’est un cadre qui définie la relation entre </a:t>
            </a:r>
            <a:r>
              <a:rPr lang="fr-FR" b="1"/>
              <a:t>SDC</a:t>
            </a:r>
            <a:r>
              <a:rPr lang="fr-FR"/>
              <a:t> et </a:t>
            </a:r>
            <a:r>
              <a:rPr lang="fr-FR" b="1"/>
              <a:t>entreprise ou prestataire</a:t>
            </a:r>
          </a:p>
          <a:p>
            <a:pPr marL="0" indent="0">
              <a:buNone/>
            </a:pPr>
            <a:endParaRPr lang="fr-FR" b="1"/>
          </a:p>
          <a:p>
            <a:r>
              <a:rPr lang="fr-FR" b="1"/>
              <a:t>Suite à une décision d’AG </a:t>
            </a:r>
            <a:r>
              <a:rPr lang="fr-FR"/>
              <a:t>(vote) ou une </a:t>
            </a:r>
            <a:r>
              <a:rPr lang="fr-FR" b="1"/>
              <a:t>décision du conseil syndical</a:t>
            </a:r>
          </a:p>
          <a:p>
            <a:pPr marL="0" indent="0">
              <a:buNone/>
            </a:pPr>
            <a:r>
              <a:rPr lang="fr-FR" b="1"/>
              <a:t> </a:t>
            </a:r>
            <a:r>
              <a:rPr lang="fr-FR"/>
              <a:t>(suivant mandat voté en AG)</a:t>
            </a:r>
          </a:p>
          <a:p>
            <a:pPr marL="0" indent="0">
              <a:buNone/>
            </a:pPr>
            <a:endParaRPr lang="fr-FR"/>
          </a:p>
          <a:p>
            <a:r>
              <a:rPr lang="fr-FR"/>
              <a:t>C’est  Syndic, </a:t>
            </a:r>
            <a:r>
              <a:rPr lang="fr-FR" b="1"/>
              <a:t>mandataire</a:t>
            </a:r>
            <a:r>
              <a:rPr lang="fr-FR"/>
              <a:t> de la copropriété, </a:t>
            </a:r>
            <a:r>
              <a:rPr lang="fr-FR" b="1"/>
              <a:t>qui signe</a:t>
            </a:r>
            <a:r>
              <a:rPr lang="fr-FR"/>
              <a:t> le contrat pour la copropriété et </a:t>
            </a:r>
            <a:r>
              <a:rPr lang="fr-FR" b="1"/>
              <a:t>l’intermédiaire officiel</a:t>
            </a:r>
            <a:r>
              <a:rPr lang="fr-FR"/>
              <a:t> entre l’entreprise et la copropriété.</a:t>
            </a:r>
          </a:p>
          <a:p>
            <a:pPr marL="0" indent="0">
              <a:buNone/>
            </a:pPr>
            <a:endParaRPr lang="fr-FR"/>
          </a:p>
        </p:txBody>
      </p:sp>
      <p:pic>
        <p:nvPicPr>
          <p:cNvPr id="6" name="Image 5"/>
          <p:cNvPicPr>
            <a:picLocks noChangeAspect="1"/>
          </p:cNvPicPr>
          <p:nvPr/>
        </p:nvPicPr>
        <p:blipFill>
          <a:blip r:embed="rId3"/>
          <a:stretch>
            <a:fillRect/>
          </a:stretch>
        </p:blipFill>
        <p:spPr>
          <a:xfrm rot="1570501">
            <a:off x="10270395" y="2154930"/>
            <a:ext cx="2166811" cy="2355587"/>
          </a:xfrm>
          <a:prstGeom prst="rect">
            <a:avLst/>
          </a:prstGeom>
        </p:spPr>
      </p:pic>
      <p:sp>
        <p:nvSpPr>
          <p:cNvPr id="7" name="Espace réservé du pied de page 6"/>
          <p:cNvSpPr>
            <a:spLocks noGrp="1"/>
          </p:cNvSpPr>
          <p:nvPr>
            <p:ph type="ftr" sz="quarter" idx="11"/>
          </p:nvPr>
        </p:nvSpPr>
        <p:spPr/>
        <p:txBody>
          <a:bodyPr/>
          <a:lstStyle/>
          <a:p>
            <a:r>
              <a:rPr lang="fr-FR"/>
              <a:t>les contrats de maintenance de la copropriété</a:t>
            </a:r>
          </a:p>
        </p:txBody>
      </p:sp>
      <p:sp>
        <p:nvSpPr>
          <p:cNvPr id="8" name="Espace réservé du numéro de diapositive 7"/>
          <p:cNvSpPr>
            <a:spLocks noGrp="1"/>
          </p:cNvSpPr>
          <p:nvPr>
            <p:ph type="sldNum" sz="quarter" idx="12"/>
          </p:nvPr>
        </p:nvSpPr>
        <p:spPr/>
        <p:txBody>
          <a:bodyPr/>
          <a:lstStyle/>
          <a:p>
            <a:fld id="{BE732C41-7B39-4080-85C1-2D318E148575}" type="slidenum">
              <a:rPr lang="fr-FR" smtClean="0"/>
              <a:t>2</a:t>
            </a:fld>
            <a:endParaRPr lang="fr-FR"/>
          </a:p>
        </p:txBody>
      </p:sp>
    </p:spTree>
    <p:extLst>
      <p:ext uri="{BB962C8B-B14F-4D97-AF65-F5344CB8AC3E}">
        <p14:creationId xmlns:p14="http://schemas.microsoft.com/office/powerpoint/2010/main" val="1767597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0"/>
            <a:ext cx="10515600" cy="1325563"/>
          </a:xfrm>
        </p:spPr>
        <p:txBody>
          <a:bodyPr/>
          <a:lstStyle/>
          <a:p>
            <a:r>
              <a:rPr lang="fr-FR"/>
              <a:t>Les contrats </a:t>
            </a:r>
            <a:r>
              <a:rPr lang="fr-FR" b="1">
                <a:solidFill>
                  <a:srgbClr val="FF0000"/>
                </a:solidFill>
              </a:rPr>
              <a:t>OBLIGATOIRES</a:t>
            </a:r>
            <a:br>
              <a:rPr lang="fr-FR"/>
            </a:br>
            <a:r>
              <a:rPr lang="fr-FR"/>
              <a:t>Les contrats des paratonnerres</a:t>
            </a:r>
          </a:p>
        </p:txBody>
      </p:sp>
      <p:sp>
        <p:nvSpPr>
          <p:cNvPr id="3" name="Espace réservé du contenu 2"/>
          <p:cNvSpPr>
            <a:spLocks noGrp="1"/>
          </p:cNvSpPr>
          <p:nvPr>
            <p:ph idx="1"/>
          </p:nvPr>
        </p:nvSpPr>
        <p:spPr>
          <a:xfrm>
            <a:off x="838200" y="1507714"/>
            <a:ext cx="10841610" cy="5350285"/>
          </a:xfrm>
        </p:spPr>
        <p:txBody>
          <a:bodyPr>
            <a:normAutofit/>
          </a:bodyPr>
          <a:lstStyle/>
          <a:p>
            <a:pPr marL="0" indent="0">
              <a:buNone/>
            </a:pPr>
            <a:r>
              <a:rPr lang="fr-FR" sz="2000"/>
              <a:t>Cet équipement qui permet de canaliser d’éventuelles décharge de foudre est assorti 	                quand il est installé d’une obligation de contrôle annuel par un organisme/entreprise habilité.</a:t>
            </a:r>
          </a:p>
          <a:p>
            <a:pPr marL="0" indent="0">
              <a:buNone/>
            </a:pPr>
            <a:endParaRPr lang="fr-FR" sz="2000"/>
          </a:p>
          <a:p>
            <a:pPr marL="0" indent="0">
              <a:buNone/>
            </a:pPr>
            <a:r>
              <a:rPr lang="fr-FR" sz="2000"/>
              <a:t>Situés au dessus du niveau le plus haut des immeubles qu’ils protègent ces équipement ont un temps été dotés de têtes ionisantes pour favoriser l’amorçage des arcs électriques. </a:t>
            </a:r>
          </a:p>
          <a:p>
            <a:pPr marL="0" indent="0">
              <a:buNone/>
            </a:pPr>
            <a:r>
              <a:rPr lang="fr-FR" sz="2000"/>
              <a:t>Un paratonnerre doit systématiquement être </a:t>
            </a:r>
            <a:r>
              <a:rPr lang="fr-FR" sz="2000" b="1"/>
              <a:t>installé avec un parafoudre</a:t>
            </a:r>
            <a:r>
              <a:rPr lang="fr-FR" sz="2000"/>
              <a:t> (à proximité ou dans le tableau électrique).</a:t>
            </a:r>
          </a:p>
          <a:p>
            <a:pPr marL="0" indent="0">
              <a:buNone/>
            </a:pPr>
            <a:r>
              <a:rPr lang="fr-FR" sz="2000"/>
              <a:t>Un paratonnerre en mauvais état peut être plus dommageable en cas de foudroiement que pas de paratonnerre du tout.</a:t>
            </a:r>
          </a:p>
          <a:p>
            <a:pPr marL="0" indent="0">
              <a:buNone/>
            </a:pPr>
            <a:r>
              <a:rPr lang="fr-FR" sz="2000"/>
              <a:t>La dépose des anciens paratonnerres radioactifs pose des problèmes d’élimination réglementaire des déchets radioactifs et donc </a:t>
            </a:r>
            <a:r>
              <a:rPr lang="fr-FR" sz="2000" b="1"/>
              <a:t>est généralement assez coûteuse</a:t>
            </a:r>
            <a:r>
              <a:rPr lang="fr-FR" sz="2000"/>
              <a:t>.	</a:t>
            </a:r>
          </a:p>
        </p:txBody>
      </p:sp>
      <p:sp>
        <p:nvSpPr>
          <p:cNvPr id="5" name="Espace réservé du numéro de diapositive 4"/>
          <p:cNvSpPr>
            <a:spLocks noGrp="1"/>
          </p:cNvSpPr>
          <p:nvPr>
            <p:ph type="sldNum" sz="quarter" idx="12"/>
          </p:nvPr>
        </p:nvSpPr>
        <p:spPr/>
        <p:txBody>
          <a:bodyPr/>
          <a:lstStyle/>
          <a:p>
            <a:fld id="{BE732C41-7B39-4080-85C1-2D318E148575}" type="slidenum">
              <a:rPr lang="fr-FR" smtClean="0"/>
              <a:t>20</a:t>
            </a:fld>
            <a:endParaRPr lang="fr-FR"/>
          </a:p>
        </p:txBody>
      </p:sp>
      <p:pic>
        <p:nvPicPr>
          <p:cNvPr id="7" name="Image 6"/>
          <p:cNvPicPr>
            <a:picLocks noChangeAspect="1"/>
          </p:cNvPicPr>
          <p:nvPr/>
        </p:nvPicPr>
        <p:blipFill>
          <a:blip r:embed="rId2"/>
          <a:stretch>
            <a:fillRect/>
          </a:stretch>
        </p:blipFill>
        <p:spPr>
          <a:xfrm>
            <a:off x="9959924" y="205618"/>
            <a:ext cx="2487905" cy="2239889"/>
          </a:xfrm>
          <a:prstGeom prst="rect">
            <a:avLst/>
          </a:prstGeom>
        </p:spPr>
      </p:pic>
      <p:sp>
        <p:nvSpPr>
          <p:cNvPr id="8" name="Espace réservé du pied de page 7"/>
          <p:cNvSpPr>
            <a:spLocks noGrp="1"/>
          </p:cNvSpPr>
          <p:nvPr>
            <p:ph type="ftr" sz="quarter" idx="11"/>
          </p:nvPr>
        </p:nvSpPr>
        <p:spPr/>
        <p:txBody>
          <a:bodyPr/>
          <a:lstStyle/>
          <a:p>
            <a:r>
              <a:rPr lang="fr-FR"/>
              <a:t>les contrats de maintenance de la copropriété</a:t>
            </a:r>
          </a:p>
        </p:txBody>
      </p:sp>
    </p:spTree>
    <p:extLst>
      <p:ext uri="{BB962C8B-B14F-4D97-AF65-F5344CB8AC3E}">
        <p14:creationId xmlns:p14="http://schemas.microsoft.com/office/powerpoint/2010/main" val="932515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Les contrats </a:t>
            </a:r>
            <a:r>
              <a:rPr lang="fr-FR" b="1">
                <a:solidFill>
                  <a:schemeClr val="accent2">
                    <a:lumMod val="75000"/>
                  </a:schemeClr>
                </a:solidFill>
              </a:rPr>
              <a:t>fortements recommandés</a:t>
            </a:r>
          </a:p>
        </p:txBody>
      </p:sp>
      <p:sp>
        <p:nvSpPr>
          <p:cNvPr id="3" name="Espace réservé du contenu 2"/>
          <p:cNvSpPr>
            <a:spLocks noGrp="1"/>
          </p:cNvSpPr>
          <p:nvPr>
            <p:ph idx="1"/>
          </p:nvPr>
        </p:nvSpPr>
        <p:spPr/>
        <p:txBody>
          <a:bodyPr>
            <a:normAutofit fontScale="77500" lnSpcReduction="20000"/>
          </a:bodyPr>
          <a:lstStyle/>
          <a:p>
            <a:r>
              <a:rPr lang="fr-FR"/>
              <a:t>Les systèmes de </a:t>
            </a:r>
            <a:r>
              <a:rPr lang="fr-FR" b="1"/>
              <a:t>VMC classiques</a:t>
            </a:r>
          </a:p>
          <a:p>
            <a:r>
              <a:rPr lang="fr-FR"/>
              <a:t>Les pompes de </a:t>
            </a:r>
            <a:r>
              <a:rPr lang="fr-FR" b="1"/>
              <a:t>relevage d’effluents</a:t>
            </a:r>
          </a:p>
          <a:p>
            <a:r>
              <a:rPr lang="fr-FR"/>
              <a:t>La </a:t>
            </a:r>
            <a:r>
              <a:rPr lang="fr-FR" b="1"/>
              <a:t>vidéo-surveillance</a:t>
            </a:r>
          </a:p>
          <a:p>
            <a:r>
              <a:rPr lang="fr-FR"/>
              <a:t>Le </a:t>
            </a:r>
            <a:r>
              <a:rPr lang="fr-FR" b="1"/>
              <a:t>contrôle d’accès</a:t>
            </a:r>
          </a:p>
          <a:p>
            <a:r>
              <a:rPr lang="fr-FR"/>
              <a:t>Le réseau de </a:t>
            </a:r>
            <a:r>
              <a:rPr lang="fr-FR" b="1"/>
              <a:t>télédistribution</a:t>
            </a:r>
            <a:r>
              <a:rPr lang="fr-FR"/>
              <a:t> (antenne TNT collective)</a:t>
            </a:r>
          </a:p>
          <a:p>
            <a:r>
              <a:rPr lang="fr-FR"/>
              <a:t>La </a:t>
            </a:r>
            <a:r>
              <a:rPr lang="fr-FR" b="1"/>
              <a:t>lutte anti-nuisibles</a:t>
            </a:r>
          </a:p>
          <a:p>
            <a:pPr marL="0" indent="0">
              <a:buNone/>
            </a:pPr>
            <a:endParaRPr lang="fr-FR"/>
          </a:p>
          <a:p>
            <a:pPr marL="0" indent="0">
              <a:buNone/>
            </a:pPr>
            <a:r>
              <a:rPr lang="fr-FR"/>
              <a:t>En dehors de toute obligation légale….il vaut mieux:</a:t>
            </a:r>
          </a:p>
          <a:p>
            <a:pPr marL="0" indent="0">
              <a:buNone/>
            </a:pPr>
            <a:r>
              <a:rPr lang="fr-FR"/>
              <a:t>	- prévenir que guérir,</a:t>
            </a:r>
          </a:p>
          <a:p>
            <a:pPr marL="0" indent="0">
              <a:buNone/>
            </a:pPr>
            <a:r>
              <a:rPr lang="fr-FR"/>
              <a:t>	- maintenir que réparer,</a:t>
            </a:r>
          </a:p>
          <a:p>
            <a:pPr marL="0" indent="0">
              <a:buNone/>
            </a:pPr>
            <a:r>
              <a:rPr lang="fr-FR"/>
              <a:t>	- avoir négocié les tarifs des pièces avant…. plutôt que subir des prix imposés après</a:t>
            </a:r>
          </a:p>
          <a:p>
            <a:endParaRPr lang="fr-FR"/>
          </a:p>
        </p:txBody>
      </p:sp>
      <p:sp>
        <p:nvSpPr>
          <p:cNvPr id="5" name="Espace réservé du numéro de diapositive 4"/>
          <p:cNvSpPr>
            <a:spLocks noGrp="1"/>
          </p:cNvSpPr>
          <p:nvPr>
            <p:ph type="sldNum" sz="quarter" idx="12"/>
          </p:nvPr>
        </p:nvSpPr>
        <p:spPr/>
        <p:txBody>
          <a:bodyPr/>
          <a:lstStyle/>
          <a:p>
            <a:fld id="{BE732C41-7B39-4080-85C1-2D318E148575}" type="slidenum">
              <a:rPr lang="fr-FR" smtClean="0"/>
              <a:t>21</a:t>
            </a:fld>
            <a:endParaRPr lang="fr-FR"/>
          </a:p>
        </p:txBody>
      </p:sp>
      <p:sp>
        <p:nvSpPr>
          <p:cNvPr id="6" name="Espace réservé du pied de page 5"/>
          <p:cNvSpPr>
            <a:spLocks noGrp="1"/>
          </p:cNvSpPr>
          <p:nvPr>
            <p:ph type="ftr" sz="quarter" idx="11"/>
          </p:nvPr>
        </p:nvSpPr>
        <p:spPr/>
        <p:txBody>
          <a:bodyPr/>
          <a:lstStyle/>
          <a:p>
            <a:r>
              <a:rPr lang="fr-FR"/>
              <a:t>les contrats de maintenance de la copropriété</a:t>
            </a:r>
          </a:p>
        </p:txBody>
      </p:sp>
      <p:pic>
        <p:nvPicPr>
          <p:cNvPr id="7" name="Image 6">
            <a:extLst>
              <a:ext uri="{FF2B5EF4-FFF2-40B4-BE49-F238E27FC236}">
                <a16:creationId xmlns:a16="http://schemas.microsoft.com/office/drawing/2014/main" id="{C6D39642-3C82-E017-5B30-34929EDBEF7E}"/>
              </a:ext>
            </a:extLst>
          </p:cNvPr>
          <p:cNvPicPr>
            <a:picLocks noChangeAspect="1"/>
          </p:cNvPicPr>
          <p:nvPr/>
        </p:nvPicPr>
        <p:blipFill>
          <a:blip r:embed="rId2"/>
          <a:stretch>
            <a:fillRect/>
          </a:stretch>
        </p:blipFill>
        <p:spPr>
          <a:xfrm>
            <a:off x="7874395" y="3019245"/>
            <a:ext cx="3888379" cy="2444789"/>
          </a:xfrm>
          <a:prstGeom prst="rect">
            <a:avLst/>
          </a:prstGeom>
        </p:spPr>
      </p:pic>
    </p:spTree>
    <p:extLst>
      <p:ext uri="{BB962C8B-B14F-4D97-AF65-F5344CB8AC3E}">
        <p14:creationId xmlns:p14="http://schemas.microsoft.com/office/powerpoint/2010/main" val="4196603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Les contrats </a:t>
            </a:r>
            <a:r>
              <a:rPr lang="fr-FR" b="1">
                <a:solidFill>
                  <a:schemeClr val="accent2">
                    <a:lumMod val="75000"/>
                  </a:schemeClr>
                </a:solidFill>
              </a:rPr>
              <a:t>fortements recommandés</a:t>
            </a:r>
            <a:br>
              <a:rPr lang="fr-FR" b="1">
                <a:solidFill>
                  <a:schemeClr val="accent2">
                    <a:lumMod val="75000"/>
                  </a:schemeClr>
                </a:solidFill>
              </a:rPr>
            </a:br>
            <a:r>
              <a:rPr lang="fr-FR"/>
              <a:t>les VMC classiques</a:t>
            </a:r>
          </a:p>
        </p:txBody>
      </p:sp>
      <p:sp>
        <p:nvSpPr>
          <p:cNvPr id="3" name="Espace réservé du contenu 2"/>
          <p:cNvSpPr>
            <a:spLocks noGrp="1"/>
          </p:cNvSpPr>
          <p:nvPr>
            <p:ph idx="1"/>
          </p:nvPr>
        </p:nvSpPr>
        <p:spPr>
          <a:xfrm>
            <a:off x="838200" y="2045416"/>
            <a:ext cx="10515600" cy="4351338"/>
          </a:xfrm>
        </p:spPr>
        <p:txBody>
          <a:bodyPr/>
          <a:lstStyle/>
          <a:p>
            <a:pPr marL="0" indent="0">
              <a:buNone/>
            </a:pPr>
            <a:r>
              <a:rPr lang="fr-FR" sz="2000"/>
              <a:t>Les Ventilations Mécaniques Contrôlées permettent d’évacuer de manière continue l’air vicié des appartements. </a:t>
            </a:r>
          </a:p>
          <a:p>
            <a:pPr marL="0" indent="0">
              <a:buNone/>
            </a:pPr>
            <a:r>
              <a:rPr lang="fr-FR" sz="2000"/>
              <a:t>Elles contribuent ainsi à:</a:t>
            </a:r>
          </a:p>
          <a:p>
            <a:pPr lvl="4">
              <a:buFont typeface="Wingdings" panose="05000000000000000000" pitchFamily="2" charset="2"/>
              <a:buChar char="Ø"/>
            </a:pPr>
            <a:r>
              <a:rPr lang="fr-FR" sz="2000"/>
              <a:t>une </a:t>
            </a:r>
            <a:r>
              <a:rPr lang="fr-FR" sz="2000" b="1"/>
              <a:t>meilleur salubrité </a:t>
            </a:r>
            <a:r>
              <a:rPr lang="fr-FR" sz="2000"/>
              <a:t>dans les logements (en évacuant la polution liée à l’occupation )</a:t>
            </a:r>
          </a:p>
          <a:p>
            <a:pPr lvl="4">
              <a:buFont typeface="Wingdings" panose="05000000000000000000" pitchFamily="2" charset="2"/>
              <a:buChar char="Ø"/>
            </a:pPr>
            <a:r>
              <a:rPr lang="fr-FR" sz="2000"/>
              <a:t>une </a:t>
            </a:r>
            <a:r>
              <a:rPr lang="fr-FR" sz="2000" b="1"/>
              <a:t>élimination de l’humidité</a:t>
            </a:r>
            <a:r>
              <a:rPr lang="fr-FR" sz="2000"/>
              <a:t> qui découle de l’activité humaine (cuisine, linge qui sèche, douches, respiration), qui génère des moisissures</a:t>
            </a:r>
          </a:p>
          <a:p>
            <a:pPr lvl="4">
              <a:buFont typeface="Wingdings" panose="05000000000000000000" pitchFamily="2" charset="2"/>
              <a:buChar char="Ø"/>
            </a:pPr>
            <a:r>
              <a:rPr lang="fr-FR" sz="2000"/>
              <a:t>Une </a:t>
            </a:r>
            <a:r>
              <a:rPr lang="fr-FR" sz="2000" b="1"/>
              <a:t>amélioration des performances</a:t>
            </a:r>
            <a:r>
              <a:rPr lang="fr-FR" sz="2000"/>
              <a:t> du chauffage, l’air humide est plus énergivore que l’air sec et l’air </a:t>
            </a:r>
            <a:r>
              <a:rPr lang="fr-FR" sz="2000" b="1"/>
              <a:t>extérieur </a:t>
            </a:r>
            <a:r>
              <a:rPr lang="fr-FR" sz="2000" b="1">
                <a:solidFill>
                  <a:schemeClr val="accent1">
                    <a:lumMod val="75000"/>
                  </a:schemeClr>
                </a:solidFill>
              </a:rPr>
              <a:t>froid</a:t>
            </a:r>
            <a:r>
              <a:rPr lang="fr-FR" sz="2000">
                <a:solidFill>
                  <a:schemeClr val="accent1">
                    <a:lumMod val="75000"/>
                  </a:schemeClr>
                </a:solidFill>
              </a:rPr>
              <a:t> </a:t>
            </a:r>
            <a:r>
              <a:rPr lang="fr-FR" sz="2000"/>
              <a:t>contient moins d’humidité que l’air </a:t>
            </a:r>
            <a:r>
              <a:rPr lang="fr-FR" sz="2000" b="1"/>
              <a:t>intérieur </a:t>
            </a:r>
            <a:r>
              <a:rPr lang="fr-FR" sz="2000" b="1">
                <a:solidFill>
                  <a:srgbClr val="FF0000"/>
                </a:solidFill>
              </a:rPr>
              <a:t>chaud</a:t>
            </a:r>
            <a:endParaRPr lang="fr-FR" b="1"/>
          </a:p>
          <a:p>
            <a:pPr marL="0" indent="0">
              <a:buNone/>
            </a:pPr>
            <a:endParaRPr lang="fr-FR"/>
          </a:p>
          <a:p>
            <a:endParaRPr lang="fr-FR"/>
          </a:p>
        </p:txBody>
      </p:sp>
      <p:sp>
        <p:nvSpPr>
          <p:cNvPr id="5" name="Espace réservé du numéro de diapositive 4"/>
          <p:cNvSpPr>
            <a:spLocks noGrp="1"/>
          </p:cNvSpPr>
          <p:nvPr>
            <p:ph type="sldNum" sz="quarter" idx="12"/>
          </p:nvPr>
        </p:nvSpPr>
        <p:spPr/>
        <p:txBody>
          <a:bodyPr/>
          <a:lstStyle/>
          <a:p>
            <a:fld id="{BE732C41-7B39-4080-85C1-2D318E148575}" type="slidenum">
              <a:rPr lang="fr-FR" smtClean="0"/>
              <a:t>22</a:t>
            </a:fld>
            <a:endParaRPr lang="fr-FR"/>
          </a:p>
        </p:txBody>
      </p:sp>
      <p:pic>
        <p:nvPicPr>
          <p:cNvPr id="6" name="Image 5"/>
          <p:cNvPicPr>
            <a:picLocks noChangeAspect="1"/>
          </p:cNvPicPr>
          <p:nvPr/>
        </p:nvPicPr>
        <p:blipFill rotWithShape="1">
          <a:blip r:embed="rId2"/>
          <a:srcRect l="3236" t="13215" r="3549" b="13864"/>
          <a:stretch/>
        </p:blipFill>
        <p:spPr>
          <a:xfrm>
            <a:off x="9859817" y="365125"/>
            <a:ext cx="2048149" cy="1602223"/>
          </a:xfrm>
          <a:prstGeom prst="rect">
            <a:avLst/>
          </a:prstGeom>
        </p:spPr>
      </p:pic>
      <p:sp>
        <p:nvSpPr>
          <p:cNvPr id="7" name="Espace réservé du pied de page 6"/>
          <p:cNvSpPr>
            <a:spLocks noGrp="1"/>
          </p:cNvSpPr>
          <p:nvPr>
            <p:ph type="ftr" sz="quarter" idx="11"/>
          </p:nvPr>
        </p:nvSpPr>
        <p:spPr/>
        <p:txBody>
          <a:bodyPr/>
          <a:lstStyle/>
          <a:p>
            <a:r>
              <a:rPr lang="fr-FR"/>
              <a:t>les contrats de maintenance de la copropriété</a:t>
            </a:r>
          </a:p>
        </p:txBody>
      </p:sp>
      <p:pic>
        <p:nvPicPr>
          <p:cNvPr id="8" name="Image 7">
            <a:extLst>
              <a:ext uri="{FF2B5EF4-FFF2-40B4-BE49-F238E27FC236}">
                <a16:creationId xmlns:a16="http://schemas.microsoft.com/office/drawing/2014/main" id="{242A9B25-4171-D6CA-13D4-0727589E10D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9215240">
            <a:off x="654350" y="4250127"/>
            <a:ext cx="1428750" cy="1428750"/>
          </a:xfrm>
          <a:prstGeom prst="rect">
            <a:avLst/>
          </a:prstGeom>
        </p:spPr>
      </p:pic>
    </p:spTree>
    <p:extLst>
      <p:ext uri="{BB962C8B-B14F-4D97-AF65-F5344CB8AC3E}">
        <p14:creationId xmlns:p14="http://schemas.microsoft.com/office/powerpoint/2010/main" val="2253735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Les contrats </a:t>
            </a:r>
            <a:r>
              <a:rPr lang="fr-FR" b="1">
                <a:solidFill>
                  <a:schemeClr val="accent2">
                    <a:lumMod val="75000"/>
                  </a:schemeClr>
                </a:solidFill>
              </a:rPr>
              <a:t>fortements recommandés</a:t>
            </a:r>
            <a:br>
              <a:rPr lang="fr-FR" b="1">
                <a:solidFill>
                  <a:schemeClr val="accent2">
                    <a:lumMod val="75000"/>
                  </a:schemeClr>
                </a:solidFill>
              </a:rPr>
            </a:br>
            <a:r>
              <a:rPr lang="fr-FR"/>
              <a:t>les pompes de relevage d’effluents</a:t>
            </a:r>
          </a:p>
        </p:txBody>
      </p:sp>
      <p:sp>
        <p:nvSpPr>
          <p:cNvPr id="3" name="Espace réservé du contenu 2"/>
          <p:cNvSpPr>
            <a:spLocks noGrp="1"/>
          </p:cNvSpPr>
          <p:nvPr>
            <p:ph idx="1"/>
          </p:nvPr>
        </p:nvSpPr>
        <p:spPr>
          <a:xfrm>
            <a:off x="838200" y="2045416"/>
            <a:ext cx="10515600" cy="4351338"/>
          </a:xfrm>
        </p:spPr>
        <p:txBody>
          <a:bodyPr/>
          <a:lstStyle/>
          <a:p>
            <a:pPr marL="0" indent="0">
              <a:buNone/>
            </a:pPr>
            <a:r>
              <a:rPr lang="fr-FR"/>
              <a:t>Sauf pour les pompes de relevage des Eaux Vannes, Eaux Usées et Eaux pluviales pour qui la maintenance sans être obligatoire pour des raisons légales l’est pour des raisons évidentes, les autres systèmes de relevage ne sont pas soumis maintenance systématique.</a:t>
            </a:r>
          </a:p>
          <a:p>
            <a:pPr marL="0" indent="0">
              <a:buNone/>
            </a:pPr>
            <a:endParaRPr lang="fr-FR"/>
          </a:p>
          <a:p>
            <a:pPr marL="0" indent="0">
              <a:buNone/>
            </a:pPr>
            <a:r>
              <a:rPr lang="fr-FR"/>
              <a:t>Pour autant, en l’absence d’un contrat, c’est la plupart du temps dans l’urgence que l’on constate la défaillance de l’équipement…et là, sans beaucoup d’autre option, les coûts de réparation s’envolent…quand on à la chance de trouver une entreprise.</a:t>
            </a:r>
          </a:p>
          <a:p>
            <a:endParaRPr lang="fr-FR"/>
          </a:p>
        </p:txBody>
      </p:sp>
      <p:sp>
        <p:nvSpPr>
          <p:cNvPr id="5" name="Espace réservé du numéro de diapositive 4"/>
          <p:cNvSpPr>
            <a:spLocks noGrp="1"/>
          </p:cNvSpPr>
          <p:nvPr>
            <p:ph type="sldNum" sz="quarter" idx="12"/>
          </p:nvPr>
        </p:nvSpPr>
        <p:spPr/>
        <p:txBody>
          <a:bodyPr/>
          <a:lstStyle/>
          <a:p>
            <a:fld id="{BE732C41-7B39-4080-85C1-2D318E148575}" type="slidenum">
              <a:rPr lang="fr-FR" smtClean="0"/>
              <a:t>23</a:t>
            </a:fld>
            <a:endParaRPr lang="fr-FR"/>
          </a:p>
        </p:txBody>
      </p:sp>
      <p:pic>
        <p:nvPicPr>
          <p:cNvPr id="6" name="Image 5"/>
          <p:cNvPicPr>
            <a:picLocks noChangeAspect="1"/>
          </p:cNvPicPr>
          <p:nvPr/>
        </p:nvPicPr>
        <p:blipFill>
          <a:blip r:embed="rId2"/>
          <a:stretch>
            <a:fillRect/>
          </a:stretch>
        </p:blipFill>
        <p:spPr>
          <a:xfrm>
            <a:off x="10443446" y="250603"/>
            <a:ext cx="1285086" cy="1794813"/>
          </a:xfrm>
          <a:prstGeom prst="rect">
            <a:avLst/>
          </a:prstGeom>
        </p:spPr>
      </p:pic>
      <p:sp>
        <p:nvSpPr>
          <p:cNvPr id="7" name="Espace réservé du pied de page 6"/>
          <p:cNvSpPr>
            <a:spLocks noGrp="1"/>
          </p:cNvSpPr>
          <p:nvPr>
            <p:ph type="ftr" sz="quarter" idx="11"/>
          </p:nvPr>
        </p:nvSpPr>
        <p:spPr/>
        <p:txBody>
          <a:bodyPr/>
          <a:lstStyle/>
          <a:p>
            <a:r>
              <a:rPr lang="fr-FR"/>
              <a:t>les contrats de maintenance de la copropriété</a:t>
            </a:r>
          </a:p>
        </p:txBody>
      </p:sp>
    </p:spTree>
    <p:extLst>
      <p:ext uri="{BB962C8B-B14F-4D97-AF65-F5344CB8AC3E}">
        <p14:creationId xmlns:p14="http://schemas.microsoft.com/office/powerpoint/2010/main" val="74028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a:t>Les contrats </a:t>
            </a:r>
            <a:r>
              <a:rPr lang="fr-FR" b="1">
                <a:solidFill>
                  <a:schemeClr val="accent2">
                    <a:lumMod val="75000"/>
                  </a:schemeClr>
                </a:solidFill>
              </a:rPr>
              <a:t>fortements recommandés</a:t>
            </a:r>
            <a:br>
              <a:rPr lang="fr-FR" b="1">
                <a:solidFill>
                  <a:schemeClr val="accent2">
                    <a:lumMod val="75000"/>
                  </a:schemeClr>
                </a:solidFill>
              </a:rPr>
            </a:br>
            <a:r>
              <a:rPr lang="fr-FR"/>
              <a:t>La vidéo-surveillance</a:t>
            </a:r>
          </a:p>
        </p:txBody>
      </p:sp>
      <p:sp>
        <p:nvSpPr>
          <p:cNvPr id="3" name="Espace réservé du contenu 2"/>
          <p:cNvSpPr>
            <a:spLocks noGrp="1"/>
          </p:cNvSpPr>
          <p:nvPr>
            <p:ph idx="1"/>
          </p:nvPr>
        </p:nvSpPr>
        <p:spPr>
          <a:xfrm>
            <a:off x="360770" y="1818838"/>
            <a:ext cx="11831230" cy="5039161"/>
          </a:xfrm>
        </p:spPr>
        <p:txBody>
          <a:bodyPr/>
          <a:lstStyle/>
          <a:p>
            <a:pPr marL="0" indent="0">
              <a:buNone/>
            </a:pPr>
            <a:r>
              <a:rPr lang="fr-FR"/>
              <a:t>Il existe 2 modèles de contrat de maintenance de ‘vidéo-surveillance’:</a:t>
            </a:r>
          </a:p>
          <a:p>
            <a:pPr marL="0" indent="0">
              <a:buNone/>
            </a:pPr>
            <a:r>
              <a:rPr lang="fr-FR"/>
              <a:t>	-vous être propriétaire du matériel:</a:t>
            </a:r>
          </a:p>
          <a:p>
            <a:pPr marL="0" indent="0">
              <a:buNone/>
            </a:pPr>
            <a:r>
              <a:rPr lang="fr-FR"/>
              <a:t>		</a:t>
            </a:r>
            <a:r>
              <a:rPr lang="fr-FR" sz="2000">
                <a:sym typeface="Wingdings" panose="05000000000000000000" pitchFamily="2" charset="2"/>
              </a:rPr>
              <a:t> vous pouvez le mettre sous contrat de maintenance ‘simple’ (maintenance préventive et 		curative), vous gérez le stockage et la consultation des images.</a:t>
            </a:r>
          </a:p>
          <a:p>
            <a:pPr marL="0" indent="0">
              <a:buNone/>
            </a:pPr>
            <a:r>
              <a:rPr lang="fr-FR" sz="2000">
                <a:sym typeface="Wingdings" panose="05000000000000000000" pitchFamily="2" charset="2"/>
              </a:rPr>
              <a:t>		 Un contrat de maintenance et d’exploitation prend en charge à distance (via une liaison 		internet) la surveillance des pannes et les modalités de consultation des images dans le respect 		de la loi.</a:t>
            </a:r>
          </a:p>
          <a:p>
            <a:pPr marL="0" indent="0">
              <a:buNone/>
            </a:pPr>
            <a:r>
              <a:rPr lang="fr-FR" sz="2000">
                <a:sym typeface="Wingdings" panose="05000000000000000000" pitchFamily="2" charset="2"/>
              </a:rPr>
              <a:t>	dans tous les cas </a:t>
            </a:r>
            <a:r>
              <a:rPr lang="fr-FR" sz="2000" b="1">
                <a:solidFill>
                  <a:srgbClr val="FF0000"/>
                </a:solidFill>
                <a:sym typeface="Wingdings" panose="05000000000000000000" pitchFamily="2" charset="2"/>
              </a:rPr>
              <a:t>le renouvellement</a:t>
            </a:r>
            <a:r>
              <a:rPr lang="fr-FR" sz="2000">
                <a:sym typeface="Wingdings" panose="05000000000000000000" pitchFamily="2" charset="2"/>
              </a:rPr>
              <a:t> du matériel, dont l’obsolescence est rapide, </a:t>
            </a:r>
            <a:r>
              <a:rPr lang="fr-FR" sz="2000" b="1">
                <a:solidFill>
                  <a:srgbClr val="FF0000"/>
                </a:solidFill>
                <a:sym typeface="Wingdings" panose="05000000000000000000" pitchFamily="2" charset="2"/>
              </a:rPr>
              <a:t>est à votre charge</a:t>
            </a:r>
            <a:r>
              <a:rPr lang="fr-FR" sz="2000">
                <a:sym typeface="Wingdings" panose="05000000000000000000" pitchFamily="2" charset="2"/>
              </a:rPr>
              <a:t>. </a:t>
            </a:r>
          </a:p>
          <a:p>
            <a:pPr marL="0" indent="0">
              <a:buNone/>
            </a:pPr>
            <a:r>
              <a:rPr lang="fr-FR" sz="2000">
                <a:sym typeface="Wingdings" panose="05000000000000000000" pitchFamily="2" charset="2"/>
              </a:rPr>
              <a:t>	</a:t>
            </a:r>
            <a:r>
              <a:rPr lang="fr-FR"/>
              <a:t>-vous louez matériel:</a:t>
            </a:r>
          </a:p>
          <a:p>
            <a:pPr marL="0" indent="0">
              <a:buNone/>
            </a:pPr>
            <a:r>
              <a:rPr lang="fr-FR" sz="2000"/>
              <a:t>		</a:t>
            </a:r>
            <a:r>
              <a:rPr lang="fr-FR" sz="2000">
                <a:sym typeface="Wingdings" panose="05000000000000000000" pitchFamily="2" charset="2"/>
              </a:rPr>
              <a:t> la pose, la maintenance, la surveillance des pannes, le renouvellement du matériel sont 		compris dans la redevance mensuelle. Ces contrats, en général sur 5 ans, vous assurent un 		renouvellement systématique des équipements à l’échéance.</a:t>
            </a:r>
            <a:endParaRPr lang="fr-FR" sz="2000"/>
          </a:p>
        </p:txBody>
      </p:sp>
      <p:sp>
        <p:nvSpPr>
          <p:cNvPr id="5" name="Espace réservé du numéro de diapositive 4"/>
          <p:cNvSpPr>
            <a:spLocks noGrp="1"/>
          </p:cNvSpPr>
          <p:nvPr>
            <p:ph type="sldNum" sz="quarter" idx="12"/>
          </p:nvPr>
        </p:nvSpPr>
        <p:spPr/>
        <p:txBody>
          <a:bodyPr/>
          <a:lstStyle/>
          <a:p>
            <a:fld id="{BE732C41-7B39-4080-85C1-2D318E148575}" type="slidenum">
              <a:rPr lang="fr-FR" smtClean="0"/>
              <a:t>24</a:t>
            </a:fld>
            <a:endParaRPr lang="fr-FR"/>
          </a:p>
        </p:txBody>
      </p:sp>
      <p:pic>
        <p:nvPicPr>
          <p:cNvPr id="6" name="Image 5"/>
          <p:cNvPicPr>
            <a:picLocks noChangeAspect="1"/>
          </p:cNvPicPr>
          <p:nvPr/>
        </p:nvPicPr>
        <p:blipFill>
          <a:blip r:embed="rId2"/>
          <a:stretch>
            <a:fillRect/>
          </a:stretch>
        </p:blipFill>
        <p:spPr>
          <a:xfrm>
            <a:off x="10124423" y="65194"/>
            <a:ext cx="1617120" cy="1617120"/>
          </a:xfrm>
          <a:prstGeom prst="rect">
            <a:avLst/>
          </a:prstGeom>
        </p:spPr>
      </p:pic>
      <p:sp>
        <p:nvSpPr>
          <p:cNvPr id="7" name="Espace réservé du pied de page 6"/>
          <p:cNvSpPr>
            <a:spLocks noGrp="1"/>
          </p:cNvSpPr>
          <p:nvPr>
            <p:ph type="ftr" sz="quarter" idx="11"/>
          </p:nvPr>
        </p:nvSpPr>
        <p:spPr/>
        <p:txBody>
          <a:bodyPr/>
          <a:lstStyle/>
          <a:p>
            <a:r>
              <a:rPr lang="fr-FR"/>
              <a:t>les contrats de maintenance de la copropriété</a:t>
            </a:r>
          </a:p>
        </p:txBody>
      </p:sp>
    </p:spTree>
    <p:extLst>
      <p:ext uri="{BB962C8B-B14F-4D97-AF65-F5344CB8AC3E}">
        <p14:creationId xmlns:p14="http://schemas.microsoft.com/office/powerpoint/2010/main" val="256832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a:t>Les contrats </a:t>
            </a:r>
            <a:r>
              <a:rPr lang="fr-FR" b="1">
                <a:solidFill>
                  <a:schemeClr val="accent2">
                    <a:lumMod val="75000"/>
                  </a:schemeClr>
                </a:solidFill>
              </a:rPr>
              <a:t>fortements recommandés</a:t>
            </a:r>
            <a:br>
              <a:rPr lang="fr-FR" b="1">
                <a:solidFill>
                  <a:schemeClr val="accent2">
                    <a:lumMod val="75000"/>
                  </a:schemeClr>
                </a:solidFill>
              </a:rPr>
            </a:br>
            <a:r>
              <a:rPr lang="fr-FR"/>
              <a:t>Le contrôle d’accès</a:t>
            </a:r>
          </a:p>
        </p:txBody>
      </p:sp>
      <p:sp>
        <p:nvSpPr>
          <p:cNvPr id="3" name="Espace réservé du contenu 2"/>
          <p:cNvSpPr>
            <a:spLocks noGrp="1"/>
          </p:cNvSpPr>
          <p:nvPr>
            <p:ph idx="1"/>
          </p:nvPr>
        </p:nvSpPr>
        <p:spPr>
          <a:xfrm>
            <a:off x="180385" y="1818839"/>
            <a:ext cx="11933392" cy="5039161"/>
          </a:xfrm>
        </p:spPr>
        <p:txBody>
          <a:bodyPr>
            <a:normAutofit/>
          </a:bodyPr>
          <a:lstStyle/>
          <a:p>
            <a:pPr marL="0" indent="0">
              <a:buNone/>
            </a:pPr>
            <a:r>
              <a:rPr lang="fr-FR" sz="2400"/>
              <a:t>Tout comme pour la vidéo-surveillance, il n’y a pas d’obligation légale en la matière, mais moins de temps ces installations sont ‘hors services’ meilleure est votre sécurité/sureté dans l’immeuble.</a:t>
            </a:r>
          </a:p>
          <a:p>
            <a:pPr marL="0" indent="0">
              <a:buNone/>
            </a:pPr>
            <a:endParaRPr lang="fr-FR" sz="2400"/>
          </a:p>
          <a:p>
            <a:pPr marL="0" indent="0">
              <a:buNone/>
            </a:pPr>
            <a:r>
              <a:rPr lang="fr-FR" sz="2400"/>
              <a:t>De plus sur les immeubles importants, ces équipements sont souvent sous la forme d’appareil ‘à menu déroulant’ où il faut ‘appeler’ le nom d’un occupant pour accéder à l’interphone. </a:t>
            </a:r>
          </a:p>
          <a:p>
            <a:pPr marL="0" indent="0">
              <a:buNone/>
            </a:pPr>
            <a:r>
              <a:rPr lang="fr-FR" sz="2400"/>
              <a:t>Si vous n’êtes pas sous contrat pour ce type de matériel, chaque changement de résident est facturé au prix fort.</a:t>
            </a:r>
          </a:p>
          <a:p>
            <a:pPr marL="0" indent="0">
              <a:buNone/>
            </a:pPr>
            <a:r>
              <a:rPr lang="fr-FR" sz="2400"/>
              <a:t>Le contrat avec une entreprise qui fait du ‘courants faible’ s’avère alors la solution la plus économique.</a:t>
            </a:r>
          </a:p>
        </p:txBody>
      </p:sp>
      <p:sp>
        <p:nvSpPr>
          <p:cNvPr id="5" name="Espace réservé du numéro de diapositive 4"/>
          <p:cNvSpPr>
            <a:spLocks noGrp="1"/>
          </p:cNvSpPr>
          <p:nvPr>
            <p:ph type="sldNum" sz="quarter" idx="12"/>
          </p:nvPr>
        </p:nvSpPr>
        <p:spPr/>
        <p:txBody>
          <a:bodyPr/>
          <a:lstStyle/>
          <a:p>
            <a:fld id="{BE732C41-7B39-4080-85C1-2D318E148575}" type="slidenum">
              <a:rPr lang="fr-FR" smtClean="0"/>
              <a:t>25</a:t>
            </a:fld>
            <a:endParaRPr lang="fr-FR"/>
          </a:p>
        </p:txBody>
      </p:sp>
      <p:pic>
        <p:nvPicPr>
          <p:cNvPr id="8" name="Image 7"/>
          <p:cNvPicPr>
            <a:picLocks noChangeAspect="1"/>
          </p:cNvPicPr>
          <p:nvPr/>
        </p:nvPicPr>
        <p:blipFill>
          <a:blip r:embed="rId2"/>
          <a:stretch>
            <a:fillRect/>
          </a:stretch>
        </p:blipFill>
        <p:spPr>
          <a:xfrm>
            <a:off x="9662663" y="309956"/>
            <a:ext cx="2394469" cy="1435899"/>
          </a:xfrm>
          <a:prstGeom prst="rect">
            <a:avLst/>
          </a:prstGeom>
        </p:spPr>
      </p:pic>
      <p:sp>
        <p:nvSpPr>
          <p:cNvPr id="9" name="Espace réservé du pied de page 8"/>
          <p:cNvSpPr>
            <a:spLocks noGrp="1"/>
          </p:cNvSpPr>
          <p:nvPr>
            <p:ph type="ftr" sz="quarter" idx="11"/>
          </p:nvPr>
        </p:nvSpPr>
        <p:spPr/>
        <p:txBody>
          <a:bodyPr/>
          <a:lstStyle/>
          <a:p>
            <a:r>
              <a:rPr lang="fr-FR"/>
              <a:t>les contrats de maintenance de la copropriété</a:t>
            </a:r>
          </a:p>
        </p:txBody>
      </p:sp>
    </p:spTree>
    <p:extLst>
      <p:ext uri="{BB962C8B-B14F-4D97-AF65-F5344CB8AC3E}">
        <p14:creationId xmlns:p14="http://schemas.microsoft.com/office/powerpoint/2010/main" val="1217262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a:t>Les contrats </a:t>
            </a:r>
            <a:r>
              <a:rPr lang="fr-FR" b="1">
                <a:solidFill>
                  <a:schemeClr val="accent2">
                    <a:lumMod val="75000"/>
                  </a:schemeClr>
                </a:solidFill>
              </a:rPr>
              <a:t>fortements recommandés</a:t>
            </a:r>
            <a:br>
              <a:rPr lang="fr-FR" b="1">
                <a:solidFill>
                  <a:schemeClr val="accent2">
                    <a:lumMod val="75000"/>
                  </a:schemeClr>
                </a:solidFill>
              </a:rPr>
            </a:br>
            <a:r>
              <a:rPr lang="fr-FR"/>
              <a:t>Le réseau de télédistribution</a:t>
            </a:r>
          </a:p>
        </p:txBody>
      </p:sp>
      <p:sp>
        <p:nvSpPr>
          <p:cNvPr id="3" name="Espace réservé du contenu 2"/>
          <p:cNvSpPr>
            <a:spLocks noGrp="1"/>
          </p:cNvSpPr>
          <p:nvPr>
            <p:ph idx="1"/>
          </p:nvPr>
        </p:nvSpPr>
        <p:spPr>
          <a:xfrm>
            <a:off x="180385" y="1818839"/>
            <a:ext cx="11933392" cy="5039161"/>
          </a:xfrm>
        </p:spPr>
        <p:txBody>
          <a:bodyPr>
            <a:normAutofit/>
          </a:bodyPr>
          <a:lstStyle/>
          <a:p>
            <a:pPr marL="0" indent="0">
              <a:buNone/>
            </a:pPr>
            <a:r>
              <a:rPr lang="fr-FR"/>
              <a:t>Même si les usages en matière de télévisions évoluent, avec la généralisation des boxes internet et la diffusion par ce biais des programmes de télévision, il n’en demeure pas moins que le ‘</a:t>
            </a:r>
            <a:r>
              <a:rPr lang="fr-FR" b="1"/>
              <a:t>droit à l’antenne</a:t>
            </a:r>
            <a:r>
              <a:rPr lang="fr-FR"/>
              <a:t>’ (qui protège normalement de la prolifèration de paraboles sur les balcons) est toujours d’actualité notamment pour les résidents séniors qui sont restés sur des usages plus classiques et ‘consomment’ donc du hertzien.</a:t>
            </a:r>
          </a:p>
          <a:p>
            <a:pPr marL="0" indent="0">
              <a:buNone/>
            </a:pPr>
            <a:r>
              <a:rPr lang="fr-FR"/>
              <a:t>A ce titre un contrat d’entretien permet </a:t>
            </a:r>
            <a:r>
              <a:rPr lang="fr-FR" b="1"/>
              <a:t>une réactivité en cas de panne</a:t>
            </a:r>
            <a:r>
              <a:rPr lang="fr-FR"/>
              <a:t>, avec une visibilité sur les coûts de remplacement des équipements (si vous avez un bordereau de prix en annexes) et ceci en général pour un coût relativement contenu.</a:t>
            </a:r>
          </a:p>
        </p:txBody>
      </p:sp>
      <p:sp>
        <p:nvSpPr>
          <p:cNvPr id="5" name="Espace réservé du numéro de diapositive 4"/>
          <p:cNvSpPr>
            <a:spLocks noGrp="1"/>
          </p:cNvSpPr>
          <p:nvPr>
            <p:ph type="sldNum" sz="quarter" idx="12"/>
          </p:nvPr>
        </p:nvSpPr>
        <p:spPr/>
        <p:txBody>
          <a:bodyPr/>
          <a:lstStyle/>
          <a:p>
            <a:fld id="{BE732C41-7B39-4080-85C1-2D318E148575}" type="slidenum">
              <a:rPr lang="fr-FR" smtClean="0"/>
              <a:t>26</a:t>
            </a:fld>
            <a:endParaRPr lang="fr-FR"/>
          </a:p>
        </p:txBody>
      </p:sp>
      <p:pic>
        <p:nvPicPr>
          <p:cNvPr id="6" name="Image 5"/>
          <p:cNvPicPr>
            <a:picLocks noChangeAspect="1"/>
          </p:cNvPicPr>
          <p:nvPr/>
        </p:nvPicPr>
        <p:blipFill>
          <a:blip r:embed="rId2"/>
          <a:stretch>
            <a:fillRect/>
          </a:stretch>
        </p:blipFill>
        <p:spPr>
          <a:xfrm>
            <a:off x="10285116" y="0"/>
            <a:ext cx="1709245" cy="1865214"/>
          </a:xfrm>
          <a:prstGeom prst="rect">
            <a:avLst/>
          </a:prstGeom>
        </p:spPr>
      </p:pic>
      <p:pic>
        <p:nvPicPr>
          <p:cNvPr id="7" name="Image 6"/>
          <p:cNvPicPr>
            <a:picLocks noChangeAspect="1"/>
          </p:cNvPicPr>
          <p:nvPr/>
        </p:nvPicPr>
        <p:blipFill>
          <a:blip r:embed="rId3"/>
          <a:stretch>
            <a:fillRect/>
          </a:stretch>
        </p:blipFill>
        <p:spPr>
          <a:xfrm rot="19769222" flipH="1">
            <a:off x="3290001" y="5168147"/>
            <a:ext cx="1445523" cy="1421296"/>
          </a:xfrm>
          <a:prstGeom prst="rect">
            <a:avLst/>
          </a:prstGeom>
        </p:spPr>
      </p:pic>
      <p:sp>
        <p:nvSpPr>
          <p:cNvPr id="8" name="Espace réservé du pied de page 7"/>
          <p:cNvSpPr>
            <a:spLocks noGrp="1"/>
          </p:cNvSpPr>
          <p:nvPr>
            <p:ph type="ftr" sz="quarter" idx="11"/>
          </p:nvPr>
        </p:nvSpPr>
        <p:spPr/>
        <p:txBody>
          <a:bodyPr/>
          <a:lstStyle/>
          <a:p>
            <a:r>
              <a:rPr lang="fr-FR"/>
              <a:t>les contrats de maintenance de la copropriété</a:t>
            </a:r>
          </a:p>
        </p:txBody>
      </p:sp>
    </p:spTree>
    <p:extLst>
      <p:ext uri="{BB962C8B-B14F-4D97-AF65-F5344CB8AC3E}">
        <p14:creationId xmlns:p14="http://schemas.microsoft.com/office/powerpoint/2010/main" val="3947229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a:t>Les contrats </a:t>
            </a:r>
            <a:r>
              <a:rPr lang="fr-FR" b="1">
                <a:solidFill>
                  <a:schemeClr val="accent2">
                    <a:lumMod val="75000"/>
                  </a:schemeClr>
                </a:solidFill>
              </a:rPr>
              <a:t>fortements recommandés</a:t>
            </a:r>
            <a:br>
              <a:rPr lang="fr-FR" b="1">
                <a:solidFill>
                  <a:schemeClr val="accent2">
                    <a:lumMod val="75000"/>
                  </a:schemeClr>
                </a:solidFill>
              </a:rPr>
            </a:br>
            <a:r>
              <a:rPr lang="fr-FR"/>
              <a:t>lutte anti-nuisibles</a:t>
            </a:r>
          </a:p>
        </p:txBody>
      </p:sp>
      <p:sp>
        <p:nvSpPr>
          <p:cNvPr id="3" name="Espace réservé du contenu 2"/>
          <p:cNvSpPr>
            <a:spLocks noGrp="1"/>
          </p:cNvSpPr>
          <p:nvPr>
            <p:ph idx="1"/>
          </p:nvPr>
        </p:nvSpPr>
        <p:spPr>
          <a:xfrm>
            <a:off x="129304" y="1690688"/>
            <a:ext cx="11933392" cy="5039161"/>
          </a:xfrm>
        </p:spPr>
        <p:txBody>
          <a:bodyPr/>
          <a:lstStyle/>
          <a:p>
            <a:pPr>
              <a:buFont typeface="Wingdings" panose="05000000000000000000" pitchFamily="2" charset="2"/>
              <a:buChar char="à"/>
            </a:pPr>
            <a:r>
              <a:rPr lang="fr-FR" sz="1800">
                <a:sym typeface="Wingdings" panose="05000000000000000000" pitchFamily="2" charset="2"/>
              </a:rPr>
              <a:t>Cafards</a:t>
            </a:r>
          </a:p>
          <a:p>
            <a:pPr lvl="1">
              <a:buFont typeface="Wingdings" panose="05000000000000000000" pitchFamily="2" charset="2"/>
              <a:buChar char="à"/>
            </a:pPr>
            <a:r>
              <a:rPr lang="fr-FR" sz="1400">
                <a:sym typeface="Wingdings" panose="05000000000000000000" pitchFamily="2" charset="2"/>
              </a:rPr>
              <a:t>Locaux humides et sombres</a:t>
            </a:r>
          </a:p>
          <a:p>
            <a:pPr marL="0" indent="0">
              <a:buNone/>
            </a:pPr>
            <a:r>
              <a:rPr lang="fr-FR" sz="1800">
                <a:sym typeface="Wingdings" panose="05000000000000000000" pitchFamily="2" charset="2"/>
              </a:rPr>
              <a:t>Punaises de lit</a:t>
            </a:r>
          </a:p>
          <a:p>
            <a:pPr lvl="1">
              <a:buFont typeface="Wingdings" panose="05000000000000000000" pitchFamily="2" charset="2"/>
              <a:buChar char="à"/>
            </a:pPr>
            <a:r>
              <a:rPr lang="fr-FR" sz="1400">
                <a:sym typeface="Wingdings" panose="05000000000000000000" pitchFamily="2" charset="2"/>
              </a:rPr>
              <a:t>Surtout présents dans les structures en bois (plinthes et planchers massifs) qui les hébergent durant la journée</a:t>
            </a:r>
            <a:endParaRPr lang="fr-FR" sz="1400"/>
          </a:p>
          <a:p>
            <a:pPr marL="0" indent="0">
              <a:lnSpc>
                <a:spcPct val="100000"/>
              </a:lnSpc>
              <a:spcBef>
                <a:spcPts val="0"/>
              </a:spcBef>
              <a:buNone/>
            </a:pPr>
            <a:r>
              <a:rPr lang="fr-FR" sz="1800"/>
              <a:t>		</a:t>
            </a:r>
          </a:p>
          <a:p>
            <a:pPr marL="0" indent="0">
              <a:lnSpc>
                <a:spcPct val="100000"/>
              </a:lnSpc>
              <a:spcBef>
                <a:spcPts val="0"/>
              </a:spcBef>
              <a:buNone/>
            </a:pPr>
            <a:r>
              <a:rPr lang="fr-FR" sz="1800"/>
              <a:t>Dans tous les cas c’est la globalité de l’immeuble qui est à traiter, sous peine de voir subsister des ilots refuges d’où viendront de nouvelles infestations. C’est souvent une lutte « perpétuelle » qui s’impose contre ces commensaux</a:t>
            </a:r>
          </a:p>
          <a:p>
            <a:pPr marL="0" indent="0">
              <a:lnSpc>
                <a:spcPct val="100000"/>
              </a:lnSpc>
              <a:spcBef>
                <a:spcPts val="0"/>
              </a:spcBef>
              <a:buNone/>
            </a:pPr>
            <a:endParaRPr lang="fr-FR" sz="1800"/>
          </a:p>
          <a:p>
            <a:pPr marL="0" indent="0">
              <a:lnSpc>
                <a:spcPct val="100000"/>
              </a:lnSpc>
              <a:spcBef>
                <a:spcPts val="0"/>
              </a:spcBef>
              <a:buNone/>
            </a:pPr>
            <a:r>
              <a:rPr lang="fr-FR" sz="1800">
                <a:sym typeface="Wingdings" panose="05000000000000000000" pitchFamily="2" charset="2"/>
              </a:rPr>
              <a:t>Rongeurs (attention renforcement de la loi sur la traçabilité des traitements et sur la « non-accessibilité » des appats (enfants et animaux domestiques)</a:t>
            </a:r>
            <a:endParaRPr lang="fr-FR" sz="1800"/>
          </a:p>
          <a:p>
            <a:pPr marL="0" indent="0">
              <a:lnSpc>
                <a:spcPct val="100000"/>
              </a:lnSpc>
              <a:spcBef>
                <a:spcPts val="0"/>
              </a:spcBef>
              <a:buNone/>
            </a:pPr>
            <a:endParaRPr lang="fr-FR" sz="1800"/>
          </a:p>
          <a:p>
            <a:pPr marL="0" indent="0">
              <a:lnSpc>
                <a:spcPct val="100000"/>
              </a:lnSpc>
              <a:spcBef>
                <a:spcPts val="0"/>
              </a:spcBef>
              <a:buNone/>
            </a:pPr>
            <a:r>
              <a:rPr lang="fr-FR" sz="1800">
                <a:sym typeface="Wingdings" panose="05000000000000000000" pitchFamily="2" charset="2"/>
              </a:rPr>
              <a:t>Insectes xylophages: pas de diagnostic systématique </a:t>
            </a:r>
            <a:r>
              <a:rPr lang="fr-FR" sz="1800" b="1" u="sng">
                <a:sym typeface="Wingdings" panose="05000000000000000000" pitchFamily="2" charset="2"/>
              </a:rPr>
              <a:t>même si la ville est classée « infestée », </a:t>
            </a:r>
            <a:r>
              <a:rPr lang="fr-FR" sz="1800">
                <a:sym typeface="Wingdings" panose="05000000000000000000" pitchFamily="2" charset="2"/>
              </a:rPr>
              <a:t>seule une injonction de la mairie adressée à la copropriété est opposable (dans un immeuble récent, en béton, il y a fort peu de chances que ces parasites trouvent de quoi se nourrir…)</a:t>
            </a:r>
            <a:endParaRPr lang="fr-FR" sz="1800"/>
          </a:p>
        </p:txBody>
      </p:sp>
      <p:sp>
        <p:nvSpPr>
          <p:cNvPr id="5" name="Espace réservé du numéro de diapositive 4"/>
          <p:cNvSpPr>
            <a:spLocks noGrp="1"/>
          </p:cNvSpPr>
          <p:nvPr>
            <p:ph type="sldNum" sz="quarter" idx="12"/>
          </p:nvPr>
        </p:nvSpPr>
        <p:spPr/>
        <p:txBody>
          <a:bodyPr/>
          <a:lstStyle/>
          <a:p>
            <a:fld id="{BE732C41-7B39-4080-85C1-2D318E148575}" type="slidenum">
              <a:rPr lang="fr-FR" smtClean="0"/>
              <a:t>27</a:t>
            </a:fld>
            <a:endParaRPr lang="fr-FR"/>
          </a:p>
        </p:txBody>
      </p:sp>
      <p:pic>
        <p:nvPicPr>
          <p:cNvPr id="6" name="Image 5"/>
          <p:cNvPicPr>
            <a:picLocks noChangeAspect="1"/>
          </p:cNvPicPr>
          <p:nvPr/>
        </p:nvPicPr>
        <p:blipFill>
          <a:blip r:embed="rId2"/>
          <a:stretch>
            <a:fillRect/>
          </a:stretch>
        </p:blipFill>
        <p:spPr>
          <a:xfrm>
            <a:off x="10291582" y="203074"/>
            <a:ext cx="1296213" cy="1272298"/>
          </a:xfrm>
          <a:prstGeom prst="rect">
            <a:avLst/>
          </a:prstGeom>
        </p:spPr>
      </p:pic>
      <p:pic>
        <p:nvPicPr>
          <p:cNvPr id="7" name="Image 6"/>
          <p:cNvPicPr>
            <a:picLocks noChangeAspect="1"/>
          </p:cNvPicPr>
          <p:nvPr/>
        </p:nvPicPr>
        <p:blipFill rotWithShape="1">
          <a:blip r:embed="rId3"/>
          <a:srcRect l="3617" t="14782" r="4102" b="12029"/>
          <a:stretch/>
        </p:blipFill>
        <p:spPr>
          <a:xfrm rot="554879">
            <a:off x="1711235" y="5931469"/>
            <a:ext cx="745435" cy="424881"/>
          </a:xfrm>
          <a:prstGeom prst="rect">
            <a:avLst/>
          </a:prstGeom>
        </p:spPr>
      </p:pic>
      <p:pic>
        <p:nvPicPr>
          <p:cNvPr id="9" name="Image 8"/>
          <p:cNvPicPr>
            <a:picLocks noChangeAspect="1"/>
          </p:cNvPicPr>
          <p:nvPr/>
        </p:nvPicPr>
        <p:blipFill rotWithShape="1">
          <a:blip r:embed="rId3"/>
          <a:srcRect l="3617" t="14782" r="4102" b="12029"/>
          <a:stretch/>
        </p:blipFill>
        <p:spPr>
          <a:xfrm rot="1722656">
            <a:off x="10786129" y="2282209"/>
            <a:ext cx="745435" cy="424881"/>
          </a:xfrm>
          <a:prstGeom prst="rect">
            <a:avLst/>
          </a:prstGeom>
        </p:spPr>
      </p:pic>
      <p:pic>
        <p:nvPicPr>
          <p:cNvPr id="10" name="Image 9"/>
          <p:cNvPicPr>
            <a:picLocks noChangeAspect="1"/>
          </p:cNvPicPr>
          <p:nvPr/>
        </p:nvPicPr>
        <p:blipFill rotWithShape="1">
          <a:blip r:embed="rId3"/>
          <a:srcRect l="3617" t="14782" r="4102" b="12029"/>
          <a:stretch/>
        </p:blipFill>
        <p:spPr>
          <a:xfrm rot="10800000" flipV="1">
            <a:off x="8153400" y="1426914"/>
            <a:ext cx="1547191" cy="851650"/>
          </a:xfrm>
          <a:prstGeom prst="rect">
            <a:avLst/>
          </a:prstGeom>
        </p:spPr>
      </p:pic>
      <p:sp>
        <p:nvSpPr>
          <p:cNvPr id="8" name="Espace réservé du pied de page 7"/>
          <p:cNvSpPr>
            <a:spLocks noGrp="1"/>
          </p:cNvSpPr>
          <p:nvPr>
            <p:ph type="ftr" sz="quarter" idx="11"/>
          </p:nvPr>
        </p:nvSpPr>
        <p:spPr/>
        <p:txBody>
          <a:bodyPr/>
          <a:lstStyle/>
          <a:p>
            <a:r>
              <a:rPr lang="fr-FR"/>
              <a:t>les contrats de maintenance de la copropriété</a:t>
            </a:r>
          </a:p>
        </p:txBody>
      </p:sp>
      <p:pic>
        <p:nvPicPr>
          <p:cNvPr id="11" name="Image 10">
            <a:extLst>
              <a:ext uri="{FF2B5EF4-FFF2-40B4-BE49-F238E27FC236}">
                <a16:creationId xmlns:a16="http://schemas.microsoft.com/office/drawing/2014/main" id="{3ECEDBCF-EEB4-C473-509B-766F50731769}"/>
              </a:ext>
            </a:extLst>
          </p:cNvPr>
          <p:cNvPicPr>
            <a:picLocks noChangeAspect="1"/>
          </p:cNvPicPr>
          <p:nvPr/>
        </p:nvPicPr>
        <p:blipFill>
          <a:blip r:embed="rId4"/>
          <a:stretch>
            <a:fillRect/>
          </a:stretch>
        </p:blipFill>
        <p:spPr>
          <a:xfrm rot="1890051">
            <a:off x="6114744" y="1263140"/>
            <a:ext cx="1064269" cy="581033"/>
          </a:xfrm>
          <a:prstGeom prst="rect">
            <a:avLst/>
          </a:prstGeom>
        </p:spPr>
      </p:pic>
      <p:pic>
        <p:nvPicPr>
          <p:cNvPr id="13" name="Image 12">
            <a:extLst>
              <a:ext uri="{FF2B5EF4-FFF2-40B4-BE49-F238E27FC236}">
                <a16:creationId xmlns:a16="http://schemas.microsoft.com/office/drawing/2014/main" id="{B002D3F1-A21C-4E85-0CF3-35458D80DA37}"/>
              </a:ext>
            </a:extLst>
          </p:cNvPr>
          <p:cNvPicPr>
            <a:picLocks noChangeAspect="1"/>
          </p:cNvPicPr>
          <p:nvPr/>
        </p:nvPicPr>
        <p:blipFill>
          <a:blip r:embed="rId5"/>
          <a:stretch>
            <a:fillRect/>
          </a:stretch>
        </p:blipFill>
        <p:spPr>
          <a:xfrm>
            <a:off x="4452045" y="5848709"/>
            <a:ext cx="721412" cy="492392"/>
          </a:xfrm>
          <a:prstGeom prst="rect">
            <a:avLst/>
          </a:prstGeom>
        </p:spPr>
      </p:pic>
      <p:pic>
        <p:nvPicPr>
          <p:cNvPr id="14" name="Image 13">
            <a:extLst>
              <a:ext uri="{FF2B5EF4-FFF2-40B4-BE49-F238E27FC236}">
                <a16:creationId xmlns:a16="http://schemas.microsoft.com/office/drawing/2014/main" id="{9A125A5E-CF58-97D6-DCDE-95B5CA88EBCD}"/>
              </a:ext>
            </a:extLst>
          </p:cNvPr>
          <p:cNvPicPr>
            <a:picLocks noChangeAspect="1"/>
          </p:cNvPicPr>
          <p:nvPr/>
        </p:nvPicPr>
        <p:blipFill>
          <a:blip r:embed="rId5"/>
          <a:stretch>
            <a:fillRect/>
          </a:stretch>
        </p:blipFill>
        <p:spPr>
          <a:xfrm>
            <a:off x="5172929" y="5714530"/>
            <a:ext cx="534952" cy="365126"/>
          </a:xfrm>
          <a:prstGeom prst="rect">
            <a:avLst/>
          </a:prstGeom>
        </p:spPr>
      </p:pic>
      <p:pic>
        <p:nvPicPr>
          <p:cNvPr id="15" name="Image 14">
            <a:extLst>
              <a:ext uri="{FF2B5EF4-FFF2-40B4-BE49-F238E27FC236}">
                <a16:creationId xmlns:a16="http://schemas.microsoft.com/office/drawing/2014/main" id="{50DC010F-A6C4-1A7E-CE7E-5149AC396853}"/>
              </a:ext>
            </a:extLst>
          </p:cNvPr>
          <p:cNvPicPr>
            <a:picLocks noChangeAspect="1"/>
          </p:cNvPicPr>
          <p:nvPr/>
        </p:nvPicPr>
        <p:blipFill>
          <a:blip r:embed="rId5"/>
          <a:stretch>
            <a:fillRect/>
          </a:stretch>
        </p:blipFill>
        <p:spPr>
          <a:xfrm>
            <a:off x="5773889" y="5555234"/>
            <a:ext cx="385371" cy="263031"/>
          </a:xfrm>
          <a:prstGeom prst="rect">
            <a:avLst/>
          </a:prstGeom>
        </p:spPr>
      </p:pic>
      <p:pic>
        <p:nvPicPr>
          <p:cNvPr id="16" name="Image 15">
            <a:extLst>
              <a:ext uri="{FF2B5EF4-FFF2-40B4-BE49-F238E27FC236}">
                <a16:creationId xmlns:a16="http://schemas.microsoft.com/office/drawing/2014/main" id="{BE10F2C8-E5EA-83B8-6972-D8B7E4AD2E09}"/>
              </a:ext>
            </a:extLst>
          </p:cNvPr>
          <p:cNvPicPr>
            <a:picLocks noChangeAspect="1"/>
          </p:cNvPicPr>
          <p:nvPr/>
        </p:nvPicPr>
        <p:blipFill>
          <a:blip r:embed="rId4"/>
          <a:stretch>
            <a:fillRect/>
          </a:stretch>
        </p:blipFill>
        <p:spPr>
          <a:xfrm rot="7847690" flipH="1" flipV="1">
            <a:off x="7613636" y="1137281"/>
            <a:ext cx="611537" cy="333866"/>
          </a:xfrm>
          <a:prstGeom prst="rect">
            <a:avLst/>
          </a:prstGeom>
        </p:spPr>
      </p:pic>
    </p:spTree>
    <p:extLst>
      <p:ext uri="{BB962C8B-B14F-4D97-AF65-F5344CB8AC3E}">
        <p14:creationId xmlns:p14="http://schemas.microsoft.com/office/powerpoint/2010/main" val="4150377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435987"/>
          </a:xfrm>
        </p:spPr>
        <p:txBody>
          <a:bodyPr>
            <a:noAutofit/>
          </a:bodyPr>
          <a:lstStyle/>
          <a:p>
            <a:pPr algn="ctr"/>
            <a:r>
              <a:rPr lang="fr-FR" b="1">
                <a:solidFill>
                  <a:schemeClr val="accent2">
                    <a:lumMod val="75000"/>
                  </a:schemeClr>
                </a:solidFill>
              </a:rPr>
              <a:t>La mise en concurrence des contrats</a:t>
            </a:r>
          </a:p>
        </p:txBody>
      </p:sp>
      <p:sp>
        <p:nvSpPr>
          <p:cNvPr id="4" name="Espace réservé du numéro de diapositive 3"/>
          <p:cNvSpPr>
            <a:spLocks noGrp="1"/>
          </p:cNvSpPr>
          <p:nvPr>
            <p:ph type="sldNum" sz="quarter" idx="12"/>
          </p:nvPr>
        </p:nvSpPr>
        <p:spPr/>
        <p:txBody>
          <a:bodyPr/>
          <a:lstStyle/>
          <a:p>
            <a:fld id="{BE732C41-7B39-4080-85C1-2D318E148575}" type="slidenum">
              <a:rPr lang="fr-FR" smtClean="0"/>
              <a:t>28</a:t>
            </a:fld>
            <a:endParaRPr lang="fr-FR"/>
          </a:p>
        </p:txBody>
      </p:sp>
      <p:sp>
        <p:nvSpPr>
          <p:cNvPr id="8" name="Espace réservé du pied de page 7"/>
          <p:cNvSpPr>
            <a:spLocks noGrp="1"/>
          </p:cNvSpPr>
          <p:nvPr>
            <p:ph type="ftr" sz="quarter" idx="11"/>
          </p:nvPr>
        </p:nvSpPr>
        <p:spPr/>
        <p:txBody>
          <a:bodyPr/>
          <a:lstStyle/>
          <a:p>
            <a:r>
              <a:rPr lang="fr-FR"/>
              <a:t>les contrats de maintenance de la copropriété</a:t>
            </a:r>
          </a:p>
        </p:txBody>
      </p:sp>
      <p:sp>
        <p:nvSpPr>
          <p:cNvPr id="9" name="ZoneTexte 8"/>
          <p:cNvSpPr txBox="1"/>
          <p:nvPr/>
        </p:nvSpPr>
        <p:spPr>
          <a:xfrm>
            <a:off x="528730" y="1051843"/>
            <a:ext cx="11417862" cy="4801314"/>
          </a:xfrm>
          <a:prstGeom prst="rect">
            <a:avLst/>
          </a:prstGeom>
          <a:noFill/>
        </p:spPr>
        <p:txBody>
          <a:bodyPr wrap="square" rtlCol="0">
            <a:spAutoFit/>
          </a:bodyPr>
          <a:lstStyle/>
          <a:p>
            <a:r>
              <a:rPr lang="fr-FR"/>
              <a:t>Il est recommandé de mettre en concurrence vos contrats à échéance régulière pour vous assurez que les tarifs dont vous bénéficiez sont toujours pertinents.</a:t>
            </a:r>
          </a:p>
          <a:p>
            <a:endParaRPr lang="fr-FR"/>
          </a:p>
          <a:p>
            <a:r>
              <a:rPr lang="fr-FR"/>
              <a:t>	Il faut pour cela:</a:t>
            </a:r>
          </a:p>
          <a:p>
            <a:r>
              <a:rPr lang="fr-FR"/>
              <a:t>	</a:t>
            </a:r>
            <a:r>
              <a:rPr lang="fr-FR">
                <a:sym typeface="Wingdings" panose="05000000000000000000" pitchFamily="2" charset="2"/>
              </a:rPr>
              <a:t></a:t>
            </a:r>
            <a:r>
              <a:rPr lang="fr-FR"/>
              <a:t> que les entreprises consultées aient effectué </a:t>
            </a:r>
            <a:r>
              <a:rPr lang="fr-FR" b="1"/>
              <a:t>une visite attentive de l’installation.</a:t>
            </a:r>
          </a:p>
          <a:p>
            <a:r>
              <a:rPr lang="fr-FR" b="1"/>
              <a:t>	</a:t>
            </a:r>
            <a:r>
              <a:rPr lang="fr-FR">
                <a:sym typeface="Wingdings" panose="05000000000000000000" pitchFamily="2" charset="2"/>
              </a:rPr>
              <a:t> que le périmètre d’intervention soit identique et les </a:t>
            </a:r>
            <a:r>
              <a:rPr lang="fr-FR" b="1">
                <a:sym typeface="Wingdings" panose="05000000000000000000" pitchFamily="2" charset="2"/>
              </a:rPr>
              <a:t>prestations équivalentes.</a:t>
            </a:r>
          </a:p>
          <a:p>
            <a:r>
              <a:rPr lang="fr-FR" b="1">
                <a:sym typeface="Wingdings" panose="05000000000000000000" pitchFamily="2" charset="2"/>
              </a:rPr>
              <a:t>	</a:t>
            </a:r>
            <a:r>
              <a:rPr lang="fr-FR">
                <a:sym typeface="Wingdings" panose="05000000000000000000" pitchFamily="2" charset="2"/>
              </a:rPr>
              <a:t> que les modalités d’actualisation du prix du contrat vous permettent une visibilité sur l’évolution de celui-ci 	(il faut identifier la constitution des indices de référence).</a:t>
            </a:r>
          </a:p>
          <a:p>
            <a:endParaRPr lang="fr-FR" b="1">
              <a:sym typeface="Wingdings" panose="05000000000000000000" pitchFamily="2" charset="2"/>
            </a:endParaRPr>
          </a:p>
          <a:p>
            <a:r>
              <a:rPr lang="fr-FR" b="1">
                <a:sym typeface="Wingdings" panose="05000000000000000000" pitchFamily="2" charset="2"/>
              </a:rPr>
              <a:t>Vous pourrez ainsi mettre en place un tableau comparatif poste par poste qui vous permettra de choisir sur une base commune.</a:t>
            </a:r>
            <a:endParaRPr lang="fr-FR" b="1"/>
          </a:p>
          <a:p>
            <a:endParaRPr lang="fr-FR"/>
          </a:p>
          <a:p>
            <a:r>
              <a:rPr lang="fr-FR"/>
              <a:t>Si reconduction tacite: à faire dans un délai suffisant avant la date limite prévue au contrat</a:t>
            </a:r>
          </a:p>
          <a:p>
            <a:endParaRPr lang="fr-FR"/>
          </a:p>
          <a:p>
            <a:r>
              <a:rPr lang="fr-FR" b="1" u="sng"/>
              <a:t>Attention:</a:t>
            </a:r>
            <a:r>
              <a:rPr lang="fr-FR"/>
              <a:t> il faut garder à l’esprit que la perfection n’existe pas…et qu’il y a toujours un risque de lâcher le mainteneur actuel que vous connaissez, pour un autre qui vous promet monts et merveilles…et casse les prix (le paiement risque d’être diffèré…)</a:t>
            </a:r>
          </a:p>
        </p:txBody>
      </p:sp>
    </p:spTree>
    <p:extLst>
      <p:ext uri="{BB962C8B-B14F-4D97-AF65-F5344CB8AC3E}">
        <p14:creationId xmlns:p14="http://schemas.microsoft.com/office/powerpoint/2010/main" val="1965826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435987"/>
          </a:xfrm>
        </p:spPr>
        <p:txBody>
          <a:bodyPr>
            <a:noAutofit/>
          </a:bodyPr>
          <a:lstStyle/>
          <a:p>
            <a:pPr algn="ctr"/>
            <a:r>
              <a:rPr lang="fr-FR" b="1">
                <a:solidFill>
                  <a:schemeClr val="accent2">
                    <a:lumMod val="75000"/>
                  </a:schemeClr>
                </a:solidFill>
              </a:rPr>
              <a:t>La mise en concurrence des contrats</a:t>
            </a:r>
            <a:endParaRPr lang="fr-FR" b="1"/>
          </a:p>
        </p:txBody>
      </p:sp>
      <p:sp>
        <p:nvSpPr>
          <p:cNvPr id="4" name="Espace réservé du numéro de diapositive 3"/>
          <p:cNvSpPr>
            <a:spLocks noGrp="1"/>
          </p:cNvSpPr>
          <p:nvPr>
            <p:ph type="sldNum" sz="quarter" idx="12"/>
          </p:nvPr>
        </p:nvSpPr>
        <p:spPr/>
        <p:txBody>
          <a:bodyPr/>
          <a:lstStyle/>
          <a:p>
            <a:fld id="{BE732C41-7B39-4080-85C1-2D318E148575}" type="slidenum">
              <a:rPr lang="fr-FR" smtClean="0"/>
              <a:t>29</a:t>
            </a:fld>
            <a:endParaRPr lang="fr-FR"/>
          </a:p>
        </p:txBody>
      </p:sp>
      <p:sp>
        <p:nvSpPr>
          <p:cNvPr id="8" name="Espace réservé du pied de page 7"/>
          <p:cNvSpPr>
            <a:spLocks noGrp="1"/>
          </p:cNvSpPr>
          <p:nvPr>
            <p:ph type="ftr" sz="quarter" idx="11"/>
          </p:nvPr>
        </p:nvSpPr>
        <p:spPr/>
        <p:txBody>
          <a:bodyPr/>
          <a:lstStyle/>
          <a:p>
            <a:r>
              <a:rPr lang="fr-FR"/>
              <a:t>les contrats de maintenance de la copropriété</a:t>
            </a:r>
          </a:p>
        </p:txBody>
      </p:sp>
      <p:sp>
        <p:nvSpPr>
          <p:cNvPr id="9" name="ZoneTexte 8"/>
          <p:cNvSpPr txBox="1"/>
          <p:nvPr/>
        </p:nvSpPr>
        <p:spPr>
          <a:xfrm>
            <a:off x="614995" y="906601"/>
            <a:ext cx="11417862" cy="5909310"/>
          </a:xfrm>
          <a:prstGeom prst="rect">
            <a:avLst/>
          </a:prstGeom>
          <a:noFill/>
        </p:spPr>
        <p:txBody>
          <a:bodyPr wrap="square" rtlCol="0">
            <a:spAutoFit/>
          </a:bodyPr>
          <a:lstStyle/>
          <a:p>
            <a:r>
              <a:rPr lang="fr-FR"/>
              <a:t>Dans le cas d’une </a:t>
            </a:r>
            <a:r>
              <a:rPr lang="fr-FR" b="1"/>
              <a:t>installation neuve ou rénovée</a:t>
            </a:r>
            <a:r>
              <a:rPr lang="fr-FR"/>
              <a:t>, il est toujours préférable de contracter, au moins pour les 2 années de garantie légale (GPA et bon fonctionnement), avec l’entreprise ayant réalisé les travaux. </a:t>
            </a:r>
          </a:p>
          <a:p>
            <a:endParaRPr lang="fr-FR"/>
          </a:p>
          <a:p>
            <a:r>
              <a:rPr lang="fr-FR"/>
              <a:t>Dans le cas contraire il sera difficile de discriminer les dysfonctionnements découlant soit d’un défaut d’entretien soit d’un défaut de réalisation. (si c’est le cas malgré tout l’état des lieux entrant est crucial)</a:t>
            </a:r>
          </a:p>
          <a:p>
            <a:endParaRPr lang="fr-FR"/>
          </a:p>
          <a:p>
            <a:r>
              <a:rPr lang="fr-FR"/>
              <a:t>Il est important si vous contractez avec l’installateur d’avoir la certitude que l’installation est fonctionnelle lors de la livraison: </a:t>
            </a:r>
          </a:p>
          <a:p>
            <a:r>
              <a:rPr lang="fr-FR"/>
              <a:t>	-soit parce que votre maîtrise d’œuvre d’exécution vous l’a confirmé,</a:t>
            </a:r>
          </a:p>
          <a:p>
            <a:r>
              <a:rPr lang="fr-FR"/>
              <a:t>	-soit parce que vous avez fait intervenir un expert pour vous assister lors de la livraison de l’installation.</a:t>
            </a:r>
          </a:p>
          <a:p>
            <a:endParaRPr lang="fr-FR"/>
          </a:p>
          <a:p>
            <a:r>
              <a:rPr lang="fr-FR"/>
              <a:t>Si à l’issue de ces 2 années l’entreprise n’a pas donné satisfaction, le contrat pourra alors être remis en cause.</a:t>
            </a:r>
          </a:p>
          <a:p>
            <a:endParaRPr lang="fr-FR"/>
          </a:p>
          <a:p>
            <a:r>
              <a:rPr lang="fr-FR"/>
              <a:t>Dans tous les cas, si vous passez d’un prestataire à un autre, un état de lieux contradictoire avec: 	</a:t>
            </a:r>
          </a:p>
          <a:p>
            <a:r>
              <a:rPr lang="fr-FR"/>
              <a:t>			-un représentant de </a:t>
            </a:r>
            <a:r>
              <a:rPr lang="fr-FR" b="1"/>
              <a:t>la copropriété</a:t>
            </a:r>
            <a:r>
              <a:rPr lang="fr-FR"/>
              <a:t>, </a:t>
            </a:r>
          </a:p>
          <a:p>
            <a:r>
              <a:rPr lang="fr-FR"/>
              <a:t>			-le </a:t>
            </a:r>
            <a:r>
              <a:rPr lang="fr-FR" b="1"/>
              <a:t>prestataire entrant, </a:t>
            </a:r>
          </a:p>
          <a:p>
            <a:r>
              <a:rPr lang="fr-FR"/>
              <a:t>			-le </a:t>
            </a:r>
            <a:r>
              <a:rPr lang="fr-FR" b="1"/>
              <a:t>prestataire sortant, </a:t>
            </a:r>
          </a:p>
          <a:p>
            <a:endParaRPr lang="fr-FR"/>
          </a:p>
          <a:p>
            <a:r>
              <a:rPr lang="fr-FR"/>
              <a:t>		est obligatoire et donnera lieux à la </a:t>
            </a:r>
            <a:r>
              <a:rPr lang="fr-FR" b="1"/>
              <a:t>rédaction d’un PV.</a:t>
            </a:r>
          </a:p>
          <a:p>
            <a:endParaRPr lang="fr-FR"/>
          </a:p>
          <a:p>
            <a:endParaRPr lang="fr-FR"/>
          </a:p>
        </p:txBody>
      </p:sp>
      <p:pic>
        <p:nvPicPr>
          <p:cNvPr id="3" name="Image 2"/>
          <p:cNvPicPr>
            <a:picLocks noChangeAspect="1"/>
          </p:cNvPicPr>
          <p:nvPr/>
        </p:nvPicPr>
        <p:blipFill>
          <a:blip r:embed="rId2"/>
          <a:stretch>
            <a:fillRect/>
          </a:stretch>
        </p:blipFill>
        <p:spPr>
          <a:xfrm rot="20811641">
            <a:off x="537117" y="4827002"/>
            <a:ext cx="2009162" cy="1988909"/>
          </a:xfrm>
          <a:prstGeom prst="rect">
            <a:avLst/>
          </a:prstGeom>
        </p:spPr>
      </p:pic>
    </p:spTree>
    <p:extLst>
      <p:ext uri="{BB962C8B-B14F-4D97-AF65-F5344CB8AC3E}">
        <p14:creationId xmlns:p14="http://schemas.microsoft.com/office/powerpoint/2010/main" val="2377669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a:t>Principes généraux d’un contrat</a:t>
            </a:r>
            <a:br>
              <a:rPr lang="fr-FR"/>
            </a:br>
            <a:br>
              <a:rPr lang="fr-FR"/>
            </a:br>
            <a:endParaRPr lang="fr-FR"/>
          </a:p>
        </p:txBody>
      </p:sp>
      <p:sp>
        <p:nvSpPr>
          <p:cNvPr id="3" name="Espace réservé du contenu 2"/>
          <p:cNvSpPr>
            <a:spLocks noGrp="1"/>
          </p:cNvSpPr>
          <p:nvPr>
            <p:ph idx="1"/>
          </p:nvPr>
        </p:nvSpPr>
        <p:spPr>
          <a:xfrm>
            <a:off x="419100" y="1430770"/>
            <a:ext cx="11353800" cy="5063547"/>
          </a:xfrm>
        </p:spPr>
        <p:txBody>
          <a:bodyPr>
            <a:normAutofit/>
          </a:bodyPr>
          <a:lstStyle/>
          <a:p>
            <a:r>
              <a:rPr lang="fr-FR"/>
              <a:t>Informations obligatoires</a:t>
            </a:r>
          </a:p>
          <a:p>
            <a:pPr marL="0" indent="0">
              <a:buNone/>
            </a:pPr>
            <a:endParaRPr lang="fr-FR"/>
          </a:p>
          <a:p>
            <a:pPr lvl="2"/>
            <a:r>
              <a:rPr lang="fr-FR" sz="2800"/>
              <a:t>L’</a:t>
            </a:r>
            <a:r>
              <a:rPr lang="fr-FR" sz="2800" b="1"/>
              <a:t>objet </a:t>
            </a:r>
            <a:r>
              <a:rPr lang="fr-FR" sz="2800"/>
              <a:t>du contrat </a:t>
            </a:r>
            <a:r>
              <a:rPr lang="fr-FR" sz="1800"/>
              <a:t>(éventuellement via un CCTP*)</a:t>
            </a:r>
          </a:p>
          <a:p>
            <a:pPr lvl="2"/>
            <a:r>
              <a:rPr lang="fr-FR" sz="2800"/>
              <a:t>Les </a:t>
            </a:r>
            <a:r>
              <a:rPr lang="fr-FR" sz="2800" b="1"/>
              <a:t>éléments financiers </a:t>
            </a:r>
            <a:r>
              <a:rPr lang="fr-FR" sz="2800"/>
              <a:t>du contrat (le prix)</a:t>
            </a:r>
          </a:p>
          <a:p>
            <a:pPr lvl="2"/>
            <a:r>
              <a:rPr lang="fr-FR" sz="2800"/>
              <a:t>Les </a:t>
            </a:r>
            <a:r>
              <a:rPr lang="fr-FR" sz="2800" b="1"/>
              <a:t>clauses administratives</a:t>
            </a:r>
          </a:p>
          <a:p>
            <a:pPr lvl="2"/>
            <a:r>
              <a:rPr lang="fr-FR" sz="2800"/>
              <a:t>Les </a:t>
            </a:r>
            <a:r>
              <a:rPr lang="fr-FR" sz="2800" b="1"/>
              <a:t>annexes</a:t>
            </a:r>
          </a:p>
          <a:p>
            <a:pPr marL="914400" lvl="2" indent="0">
              <a:buNone/>
            </a:pPr>
            <a:endParaRPr lang="fr-FR" sz="2800" b="1"/>
          </a:p>
          <a:p>
            <a:pPr lvl="2"/>
            <a:endParaRPr lang="fr-FR" sz="2800" b="1"/>
          </a:p>
          <a:p>
            <a:pPr marL="914400" lvl="2" indent="0">
              <a:buNone/>
            </a:pPr>
            <a:r>
              <a:rPr lang="fr-FR" sz="1800"/>
              <a:t>*CCTP = cahier des clauses techniques particulières</a:t>
            </a:r>
          </a:p>
          <a:p>
            <a:pPr lvl="2"/>
            <a:endParaRPr lang="fr-FR" sz="2800" b="1"/>
          </a:p>
        </p:txBody>
      </p:sp>
      <p:sp>
        <p:nvSpPr>
          <p:cNvPr id="5" name="Espace réservé du numéro de diapositive 4"/>
          <p:cNvSpPr>
            <a:spLocks noGrp="1"/>
          </p:cNvSpPr>
          <p:nvPr>
            <p:ph type="sldNum" sz="quarter" idx="12"/>
          </p:nvPr>
        </p:nvSpPr>
        <p:spPr/>
        <p:txBody>
          <a:bodyPr/>
          <a:lstStyle/>
          <a:p>
            <a:fld id="{BE732C41-7B39-4080-85C1-2D318E148575}" type="slidenum">
              <a:rPr lang="fr-FR" smtClean="0"/>
              <a:t>3</a:t>
            </a:fld>
            <a:endParaRPr lang="fr-FR"/>
          </a:p>
        </p:txBody>
      </p:sp>
      <p:pic>
        <p:nvPicPr>
          <p:cNvPr id="6" name="Image 5"/>
          <p:cNvPicPr>
            <a:picLocks noChangeAspect="1"/>
          </p:cNvPicPr>
          <p:nvPr/>
        </p:nvPicPr>
        <p:blipFill>
          <a:blip r:embed="rId2"/>
          <a:stretch>
            <a:fillRect/>
          </a:stretch>
        </p:blipFill>
        <p:spPr>
          <a:xfrm>
            <a:off x="8153144" y="2119068"/>
            <a:ext cx="3658111" cy="2848373"/>
          </a:xfrm>
          <a:prstGeom prst="rect">
            <a:avLst/>
          </a:prstGeom>
        </p:spPr>
      </p:pic>
      <p:sp>
        <p:nvSpPr>
          <p:cNvPr id="7" name="Espace réservé du pied de page 6"/>
          <p:cNvSpPr>
            <a:spLocks noGrp="1"/>
          </p:cNvSpPr>
          <p:nvPr>
            <p:ph type="ftr" sz="quarter" idx="11"/>
          </p:nvPr>
        </p:nvSpPr>
        <p:spPr/>
        <p:txBody>
          <a:bodyPr/>
          <a:lstStyle/>
          <a:p>
            <a:r>
              <a:rPr lang="fr-FR"/>
              <a:t>les contrats de maintenance de la copropriété</a:t>
            </a:r>
          </a:p>
        </p:txBody>
      </p:sp>
    </p:spTree>
    <p:extLst>
      <p:ext uri="{BB962C8B-B14F-4D97-AF65-F5344CB8AC3E}">
        <p14:creationId xmlns:p14="http://schemas.microsoft.com/office/powerpoint/2010/main" val="1737245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822960" y="1828800"/>
            <a:ext cx="5715000" cy="2103120"/>
          </a:xfrm>
          <a:prstGeom prst="roundRect">
            <a:avLst/>
          </a:prstGeom>
          <a:solidFill>
            <a:srgbClr val="FFFFFF">
              <a:alpha val="92000"/>
            </a:srgbClr>
          </a:solidFill>
          <a:ln w="12700">
            <a:solidFill>
              <a:srgbClr val="DCE3F0"/>
            </a:solidFill>
            <a:prstDash val="solid"/>
          </a:ln>
        </p:spPr>
        <p:txBody>
          <a:bodyPr/>
          <a:lstStyle/>
          <a:p>
            <a:endParaRPr lang="fr-FR"/>
          </a:p>
        </p:txBody>
      </p:sp>
      <p:sp>
        <p:nvSpPr>
          <p:cNvPr id="3" name="Text 1"/>
          <p:cNvSpPr/>
          <p:nvPr/>
        </p:nvSpPr>
        <p:spPr>
          <a:xfrm>
            <a:off x="1143000" y="2331720"/>
            <a:ext cx="5029200" cy="457200"/>
          </a:xfrm>
          <a:prstGeom prst="rect">
            <a:avLst/>
          </a:prstGeom>
          <a:noFill/>
          <a:ln/>
        </p:spPr>
        <p:txBody>
          <a:bodyPr wrap="square" lIns="0" tIns="0" rIns="0" bIns="0" rtlCol="0" anchor="ctr"/>
          <a:lstStyle/>
          <a:p>
            <a:pPr marL="0" indent="0">
              <a:buNone/>
            </a:pPr>
            <a:r>
              <a:rPr lang="en-US" sz="2800" b="1" dirty="0">
                <a:solidFill>
                  <a:srgbClr val="1D2B58"/>
                </a:solidFill>
                <a:latin typeface="Arial" pitchFamily="34" charset="0"/>
                <a:ea typeface="Arial" pitchFamily="34" charset="-122"/>
                <a:cs typeface="Arial" pitchFamily="34" charset="-120"/>
              </a:rPr>
              <a:t>Questions &amp; échanges</a:t>
            </a:r>
            <a:endParaRPr lang="en-US" sz="2800" dirty="0"/>
          </a:p>
        </p:txBody>
      </p:sp>
      <p:sp>
        <p:nvSpPr>
          <p:cNvPr id="4" name="Text 2"/>
          <p:cNvSpPr/>
          <p:nvPr/>
        </p:nvSpPr>
        <p:spPr>
          <a:xfrm>
            <a:off x="1152144" y="2971800"/>
            <a:ext cx="3840480" cy="201168"/>
          </a:xfrm>
          <a:prstGeom prst="rect">
            <a:avLst/>
          </a:prstGeom>
          <a:noFill/>
          <a:ln/>
        </p:spPr>
        <p:txBody>
          <a:bodyPr wrap="square" lIns="0" tIns="0" rIns="0" bIns="0" rtlCol="0" anchor="ctr"/>
          <a:lstStyle/>
          <a:p>
            <a:pPr marL="0" indent="0">
              <a:buNone/>
            </a:pPr>
            <a:r>
              <a:rPr lang="en-US" sz="1700" dirty="0">
                <a:solidFill>
                  <a:srgbClr val="54627D"/>
                </a:solidFill>
                <a:latin typeface="Arial" pitchFamily="34" charset="0"/>
                <a:ea typeface="Arial" pitchFamily="34" charset="-122"/>
                <a:cs typeface="Arial" pitchFamily="34" charset="-120"/>
              </a:rPr>
              <a:t>Merci pour votre attention</a:t>
            </a:r>
            <a:endParaRPr lang="en-US" sz="17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2" name="Picture 16" descr="icône de couleur RVB de paratonnerre. protéger les bâtiments contre les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498" t="19428" r="11099" b="16419"/>
          <a:stretch/>
        </p:blipFill>
        <p:spPr bwMode="auto">
          <a:xfrm>
            <a:off x="8898023" y="4049762"/>
            <a:ext cx="1419000" cy="1207295"/>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Tout savoir sur la VMC | Mon-electricien.or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2200" y="3329916"/>
            <a:ext cx="1269466" cy="1269466"/>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r>
              <a:rPr lang="fr-FR"/>
              <a:t>Les contrats </a:t>
            </a:r>
            <a:r>
              <a:rPr lang="fr-FR" b="1">
                <a:solidFill>
                  <a:srgbClr val="FF0000"/>
                </a:solidFill>
              </a:rPr>
              <a:t>obligatoires</a:t>
            </a:r>
          </a:p>
        </p:txBody>
      </p:sp>
      <p:sp>
        <p:nvSpPr>
          <p:cNvPr id="3" name="Espace réservé du contenu 2"/>
          <p:cNvSpPr>
            <a:spLocks noGrp="1"/>
          </p:cNvSpPr>
          <p:nvPr>
            <p:ph idx="1"/>
          </p:nvPr>
        </p:nvSpPr>
        <p:spPr>
          <a:xfrm>
            <a:off x="997671" y="1593651"/>
            <a:ext cx="10515600" cy="3585369"/>
          </a:xfrm>
        </p:spPr>
        <p:txBody>
          <a:bodyPr/>
          <a:lstStyle/>
          <a:p>
            <a:r>
              <a:rPr lang="fr-FR"/>
              <a:t>le chauffage central, toutes énergies confondues,</a:t>
            </a:r>
          </a:p>
          <a:p>
            <a:r>
              <a:rPr lang="fr-FR"/>
              <a:t>Les ascenseurs,</a:t>
            </a:r>
          </a:p>
          <a:p>
            <a:r>
              <a:rPr lang="fr-FR"/>
              <a:t>Les portes de garage, barrières et  portes automatiques</a:t>
            </a:r>
          </a:p>
          <a:p>
            <a:r>
              <a:rPr lang="fr-FR"/>
              <a:t>Les systèmes de sécurité incendie,</a:t>
            </a:r>
          </a:p>
          <a:p>
            <a:r>
              <a:rPr lang="fr-FR"/>
              <a:t>Certaines VMC (ventilation mécanique contrôlée),</a:t>
            </a:r>
          </a:p>
          <a:p>
            <a:r>
              <a:rPr lang="fr-FR"/>
              <a:t>Les paratonnerres,</a:t>
            </a:r>
          </a:p>
          <a:p>
            <a:pPr marL="0" indent="0">
              <a:buNone/>
            </a:pPr>
            <a:endParaRPr lang="fr-FR"/>
          </a:p>
        </p:txBody>
      </p:sp>
      <p:sp>
        <p:nvSpPr>
          <p:cNvPr id="5" name="Espace réservé du numéro de diapositive 4"/>
          <p:cNvSpPr>
            <a:spLocks noGrp="1"/>
          </p:cNvSpPr>
          <p:nvPr>
            <p:ph type="sldNum" sz="quarter" idx="12"/>
          </p:nvPr>
        </p:nvSpPr>
        <p:spPr/>
        <p:txBody>
          <a:bodyPr/>
          <a:lstStyle/>
          <a:p>
            <a:fld id="{BE732C41-7B39-4080-85C1-2D318E148575}" type="slidenum">
              <a:rPr lang="fr-FR" smtClean="0"/>
              <a:t>4</a:t>
            </a:fld>
            <a:endParaRPr lang="fr-FR"/>
          </a:p>
        </p:txBody>
      </p:sp>
      <p:pic>
        <p:nvPicPr>
          <p:cNvPr id="4100" name="Picture 4" descr="Becker &amp; Sohn GmbH u. Co.KG - Herzlich Willkomm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97274" y="923475"/>
            <a:ext cx="1020498" cy="124301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芝給水所公園施設内エレベーター工事完了 – ポートキッカーズ"/>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333" r="13272"/>
          <a:stretch/>
        </p:blipFill>
        <p:spPr bwMode="auto">
          <a:xfrm>
            <a:off x="10770500" y="1690688"/>
            <a:ext cx="902241" cy="112343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p:cNvPicPr>
            <a:picLocks noChangeAspect="1"/>
          </p:cNvPicPr>
          <p:nvPr/>
        </p:nvPicPr>
        <p:blipFill>
          <a:blip r:embed="rId6"/>
          <a:stretch>
            <a:fillRect/>
          </a:stretch>
        </p:blipFill>
        <p:spPr>
          <a:xfrm>
            <a:off x="9256094" y="2468069"/>
            <a:ext cx="1188042" cy="1064103"/>
          </a:xfrm>
          <a:prstGeom prst="rect">
            <a:avLst/>
          </a:prstGeom>
        </p:spPr>
      </p:pic>
      <p:pic>
        <p:nvPicPr>
          <p:cNvPr id="4108" name="Picture 12" descr="extincteur d'incendie. illustration de vecteur plat isolé sur fond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22965" y="3016251"/>
            <a:ext cx="861669" cy="861669"/>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pied de page 6"/>
          <p:cNvSpPr>
            <a:spLocks noGrp="1"/>
          </p:cNvSpPr>
          <p:nvPr>
            <p:ph type="ftr" sz="quarter" idx="11"/>
          </p:nvPr>
        </p:nvSpPr>
        <p:spPr/>
        <p:txBody>
          <a:bodyPr/>
          <a:lstStyle/>
          <a:p>
            <a:r>
              <a:rPr lang="fr-FR"/>
              <a:t>les contrats de maintenance de la copropriété</a:t>
            </a:r>
          </a:p>
        </p:txBody>
      </p:sp>
      <p:pic>
        <p:nvPicPr>
          <p:cNvPr id="8" name="Image 7">
            <a:extLst>
              <a:ext uri="{FF2B5EF4-FFF2-40B4-BE49-F238E27FC236}">
                <a16:creationId xmlns:a16="http://schemas.microsoft.com/office/drawing/2014/main" id="{46DF6BA6-38D3-80E6-71D1-FE74E84271FF}"/>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rot="20549111">
            <a:off x="1037613" y="4932512"/>
            <a:ext cx="2082357" cy="1477172"/>
          </a:xfrm>
          <a:prstGeom prst="rect">
            <a:avLst/>
          </a:prstGeom>
        </p:spPr>
      </p:pic>
    </p:spTree>
    <p:extLst>
      <p:ext uri="{BB962C8B-B14F-4D97-AF65-F5344CB8AC3E}">
        <p14:creationId xmlns:p14="http://schemas.microsoft.com/office/powerpoint/2010/main" val="2579077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
            <a:ext cx="10515600" cy="1690688"/>
          </a:xfrm>
        </p:spPr>
        <p:txBody>
          <a:bodyPr>
            <a:normAutofit/>
          </a:bodyPr>
          <a:lstStyle/>
          <a:p>
            <a:r>
              <a:rPr lang="fr-FR"/>
              <a:t>Les contrats </a:t>
            </a:r>
            <a:r>
              <a:rPr lang="fr-FR" b="1">
                <a:solidFill>
                  <a:srgbClr val="FF0000"/>
                </a:solidFill>
              </a:rPr>
              <a:t>OBLIGATOIRES</a:t>
            </a:r>
            <a:br>
              <a:rPr lang="fr-FR"/>
            </a:br>
            <a:r>
              <a:rPr lang="fr-FR"/>
              <a:t>Les contrats de chauffage collectif </a:t>
            </a:r>
            <a:r>
              <a:rPr lang="fr-FR" sz="2000"/>
              <a:t>(à partir de </a:t>
            </a:r>
            <a:r>
              <a:rPr lang="fr-FR" sz="2000" b="1"/>
              <a:t>4kW</a:t>
            </a:r>
            <a:r>
              <a:rPr lang="fr-FR" sz="2000"/>
              <a:t>)</a:t>
            </a:r>
          </a:p>
        </p:txBody>
      </p:sp>
      <p:pic>
        <p:nvPicPr>
          <p:cNvPr id="4" name="Espace réservé du contenu 3"/>
          <p:cNvPicPr>
            <a:picLocks noGrp="1" noChangeAspect="1"/>
          </p:cNvPicPr>
          <p:nvPr>
            <p:ph idx="1"/>
          </p:nvPr>
        </p:nvPicPr>
        <p:blipFill>
          <a:blip r:embed="rId2"/>
          <a:stretch>
            <a:fillRect/>
          </a:stretch>
        </p:blipFill>
        <p:spPr>
          <a:xfrm>
            <a:off x="-10601" y="1690688"/>
            <a:ext cx="12214970" cy="4621880"/>
          </a:xfrm>
          <a:prstGeom prst="rect">
            <a:avLst/>
          </a:prstGeom>
        </p:spPr>
      </p:pic>
      <p:sp>
        <p:nvSpPr>
          <p:cNvPr id="5" name="Espace réservé du numéro de diapositive 4"/>
          <p:cNvSpPr>
            <a:spLocks noGrp="1"/>
          </p:cNvSpPr>
          <p:nvPr>
            <p:ph type="sldNum" sz="quarter" idx="12"/>
          </p:nvPr>
        </p:nvSpPr>
        <p:spPr/>
        <p:txBody>
          <a:bodyPr/>
          <a:lstStyle/>
          <a:p>
            <a:fld id="{BE732C41-7B39-4080-85C1-2D318E148575}" type="slidenum">
              <a:rPr lang="fr-FR" smtClean="0"/>
              <a:t>5</a:t>
            </a:fld>
            <a:endParaRPr lang="fr-FR"/>
          </a:p>
        </p:txBody>
      </p:sp>
      <p:pic>
        <p:nvPicPr>
          <p:cNvPr id="6150" name="Picture 6" descr="Heizung – Sie suchen einen Fachmann in Sachen Gas-Wasser-Heizung?"/>
          <p:cNvPicPr>
            <a:picLocks noChangeAspect="1" noChangeArrowheads="1"/>
          </p:cNvPicPr>
          <p:nvPr/>
        </p:nvPicPr>
        <p:blipFill rotWithShape="1">
          <a:blip r:embed="rId3">
            <a:extLst>
              <a:ext uri="{28A0092B-C50C-407E-A947-70E740481C1C}">
                <a14:useLocalDpi xmlns:a14="http://schemas.microsoft.com/office/drawing/2010/main" val="0"/>
              </a:ext>
            </a:extLst>
          </a:blip>
          <a:srcRect l="28170" r="8582"/>
          <a:stretch>
            <a:fillRect/>
          </a:stretch>
        </p:blipFill>
        <p:spPr bwMode="auto">
          <a:xfrm>
            <a:off x="10943616" y="0"/>
            <a:ext cx="1099227" cy="1737962"/>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pied de page 6"/>
          <p:cNvSpPr>
            <a:spLocks noGrp="1"/>
          </p:cNvSpPr>
          <p:nvPr>
            <p:ph type="ftr" sz="quarter" idx="11"/>
          </p:nvPr>
        </p:nvSpPr>
        <p:spPr/>
        <p:txBody>
          <a:bodyPr/>
          <a:lstStyle/>
          <a:p>
            <a:r>
              <a:rPr lang="fr-FR"/>
              <a:t>les contrats de maintenance de la copropriété</a:t>
            </a:r>
          </a:p>
        </p:txBody>
      </p:sp>
    </p:spTree>
    <p:extLst>
      <p:ext uri="{BB962C8B-B14F-4D97-AF65-F5344CB8AC3E}">
        <p14:creationId xmlns:p14="http://schemas.microsoft.com/office/powerpoint/2010/main" val="2223674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a:t>Les contrats </a:t>
            </a:r>
            <a:r>
              <a:rPr lang="fr-FR" b="1">
                <a:solidFill>
                  <a:srgbClr val="FF0000"/>
                </a:solidFill>
              </a:rPr>
              <a:t>OBLIGATOIRES</a:t>
            </a:r>
            <a:br>
              <a:rPr lang="fr-FR"/>
            </a:br>
            <a:r>
              <a:rPr lang="fr-FR"/>
              <a:t>Les contrats de chauffage</a:t>
            </a:r>
          </a:p>
        </p:txBody>
      </p:sp>
      <p:sp>
        <p:nvSpPr>
          <p:cNvPr id="8" name="Espace réservé du numéro de diapositive 7"/>
          <p:cNvSpPr>
            <a:spLocks noGrp="1"/>
          </p:cNvSpPr>
          <p:nvPr>
            <p:ph type="sldNum" sz="quarter" idx="12"/>
          </p:nvPr>
        </p:nvSpPr>
        <p:spPr/>
        <p:txBody>
          <a:bodyPr/>
          <a:lstStyle/>
          <a:p>
            <a:fld id="{BE732C41-7B39-4080-85C1-2D318E148575}" type="slidenum">
              <a:rPr lang="fr-FR" smtClean="0"/>
              <a:t>6</a:t>
            </a:fld>
            <a:endParaRPr lang="fr-FR"/>
          </a:p>
        </p:txBody>
      </p:sp>
      <p:pic>
        <p:nvPicPr>
          <p:cNvPr id="11" name="Image 10"/>
          <p:cNvPicPr>
            <a:picLocks noChangeAspect="1"/>
          </p:cNvPicPr>
          <p:nvPr/>
        </p:nvPicPr>
        <p:blipFill>
          <a:blip r:embed="rId2"/>
          <a:stretch>
            <a:fillRect/>
          </a:stretch>
        </p:blipFill>
        <p:spPr>
          <a:xfrm>
            <a:off x="8409310" y="33499"/>
            <a:ext cx="2731218" cy="2153110"/>
          </a:xfrm>
          <a:prstGeom prst="rect">
            <a:avLst/>
          </a:prstGeom>
        </p:spPr>
      </p:pic>
      <p:sp>
        <p:nvSpPr>
          <p:cNvPr id="3" name="Espace réservé du contenu 2"/>
          <p:cNvSpPr>
            <a:spLocks noGrp="1"/>
          </p:cNvSpPr>
          <p:nvPr>
            <p:ph idx="1"/>
          </p:nvPr>
        </p:nvSpPr>
        <p:spPr/>
        <p:txBody>
          <a:bodyPr/>
          <a:lstStyle/>
          <a:p>
            <a:pPr marL="0" indent="0">
              <a:buNone/>
            </a:pPr>
            <a:r>
              <a:rPr lang="fr-FR"/>
              <a:t>Suivant le matériel et le type d’installation certains contrats peuvent s’avèrer obligatoires en complément de l’installation principale:</a:t>
            </a:r>
          </a:p>
          <a:p>
            <a:pPr marL="0" indent="0">
              <a:buNone/>
            </a:pPr>
            <a:endParaRPr lang="fr-FR"/>
          </a:p>
          <a:p>
            <a:pPr lvl="2">
              <a:buFont typeface="Wingdings" panose="05000000000000000000" pitchFamily="2" charset="2"/>
              <a:buChar char="Ø"/>
              <a:tabLst>
                <a:tab pos="2149475" algn="l"/>
              </a:tabLst>
            </a:pPr>
            <a:r>
              <a:rPr lang="fr-FR"/>
              <a:t>l’entretien d’un adoucisseur (pour l’ECS et/ou l’appoint d’eau chaufferie)</a:t>
            </a:r>
          </a:p>
          <a:p>
            <a:pPr marL="914400" lvl="2" indent="0">
              <a:buNone/>
              <a:tabLst>
                <a:tab pos="2149475" algn="l"/>
              </a:tabLst>
            </a:pPr>
            <a:endParaRPr lang="fr-FR"/>
          </a:p>
          <a:p>
            <a:pPr lvl="2">
              <a:buFont typeface="Wingdings" panose="05000000000000000000" pitchFamily="2" charset="2"/>
              <a:buChar char="Ø"/>
              <a:tabLst>
                <a:tab pos="2149475" algn="l"/>
              </a:tabLst>
            </a:pPr>
            <a:r>
              <a:rPr lang="fr-FR"/>
              <a:t>L’entretien d’un disconnecteur hydraulique (surtout en cas d’ECS)</a:t>
            </a:r>
          </a:p>
          <a:p>
            <a:pPr marL="0" lvl="1" indent="0">
              <a:buNone/>
              <a:tabLst>
                <a:tab pos="1973263" algn="l"/>
                <a:tab pos="2149475" algn="l"/>
              </a:tabLst>
            </a:pPr>
            <a:endParaRPr lang="fr-FR" sz="1800"/>
          </a:p>
          <a:p>
            <a:pPr marL="0" lvl="1" indent="0">
              <a:buNone/>
              <a:tabLst>
                <a:tab pos="1973263" algn="l"/>
                <a:tab pos="2149475" algn="l"/>
              </a:tabLst>
            </a:pPr>
            <a:r>
              <a:rPr lang="fr-FR" sz="1800">
                <a:sym typeface="Wingdings" panose="05000000000000000000" pitchFamily="2" charset="2"/>
              </a:rPr>
              <a:t></a:t>
            </a:r>
            <a:r>
              <a:rPr lang="fr-FR" sz="1800"/>
              <a:t>Sauf exception, afin d’éviter des oublis et des incompréhension c’est le prestataire chaufferie qui gère ces contrats dont le coût global doit être intégré au contrat de la chaufferie.</a:t>
            </a:r>
          </a:p>
          <a:p>
            <a:pPr marL="0" lvl="1" indent="0">
              <a:buNone/>
              <a:tabLst>
                <a:tab pos="1973263" algn="l"/>
                <a:tab pos="2149475" algn="l"/>
              </a:tabLst>
            </a:pPr>
            <a:endParaRPr lang="fr-FR" sz="1800"/>
          </a:p>
          <a:p>
            <a:pPr marL="0" lvl="1" indent="0">
              <a:buNone/>
              <a:tabLst>
                <a:tab pos="1973263" algn="l"/>
                <a:tab pos="2149475" algn="l"/>
              </a:tabLst>
            </a:pPr>
            <a:r>
              <a:rPr lang="fr-FR" sz="1800">
                <a:sym typeface="Wingdings" panose="05000000000000000000" pitchFamily="2" charset="2"/>
              </a:rPr>
              <a:t></a:t>
            </a:r>
            <a:r>
              <a:rPr lang="fr-FR" sz="1800"/>
              <a:t>ces entretiens particuliers doivent aussi être ‘tracés’ (carnet de chaufferie et registre de sécurité)</a:t>
            </a:r>
          </a:p>
        </p:txBody>
      </p:sp>
      <p:sp>
        <p:nvSpPr>
          <p:cNvPr id="12" name="Espace réservé du pied de page 11"/>
          <p:cNvSpPr>
            <a:spLocks noGrp="1"/>
          </p:cNvSpPr>
          <p:nvPr>
            <p:ph type="ftr" sz="quarter" idx="11"/>
          </p:nvPr>
        </p:nvSpPr>
        <p:spPr/>
        <p:txBody>
          <a:bodyPr/>
          <a:lstStyle/>
          <a:p>
            <a:r>
              <a:rPr lang="fr-FR"/>
              <a:t>les contrats de maintenance de la copropriété</a:t>
            </a:r>
          </a:p>
        </p:txBody>
      </p:sp>
      <p:pic>
        <p:nvPicPr>
          <p:cNvPr id="4" name="Image 3">
            <a:extLst>
              <a:ext uri="{FF2B5EF4-FFF2-40B4-BE49-F238E27FC236}">
                <a16:creationId xmlns:a16="http://schemas.microsoft.com/office/drawing/2014/main" id="{8E881D3E-A1E3-D0B9-C658-C091B1B7924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5449" r="17628"/>
          <a:stretch>
            <a:fillRect/>
          </a:stretch>
        </p:blipFill>
        <p:spPr>
          <a:xfrm rot="1663807">
            <a:off x="10807713" y="4315829"/>
            <a:ext cx="1354623" cy="2024164"/>
          </a:xfrm>
          <a:prstGeom prst="rect">
            <a:avLst/>
          </a:prstGeom>
        </p:spPr>
      </p:pic>
    </p:spTree>
    <p:extLst>
      <p:ext uri="{BB962C8B-B14F-4D97-AF65-F5344CB8AC3E}">
        <p14:creationId xmlns:p14="http://schemas.microsoft.com/office/powerpoint/2010/main" val="634111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Les contrats </a:t>
            </a:r>
            <a:r>
              <a:rPr lang="fr-FR" b="1">
                <a:solidFill>
                  <a:srgbClr val="FF0000"/>
                </a:solidFill>
              </a:rPr>
              <a:t>OBLIGATOIRES</a:t>
            </a:r>
            <a:br>
              <a:rPr lang="fr-FR"/>
            </a:br>
            <a:r>
              <a:rPr lang="fr-FR"/>
              <a:t>Les contrats de chauffage</a:t>
            </a:r>
          </a:p>
        </p:txBody>
      </p:sp>
      <p:sp>
        <p:nvSpPr>
          <p:cNvPr id="3" name="Espace réservé du contenu 2"/>
          <p:cNvSpPr>
            <a:spLocks noGrp="1"/>
          </p:cNvSpPr>
          <p:nvPr>
            <p:ph idx="1"/>
          </p:nvPr>
        </p:nvSpPr>
        <p:spPr/>
        <p:txBody>
          <a:bodyPr/>
          <a:lstStyle/>
          <a:p>
            <a:pPr marL="0" indent="0">
              <a:buNone/>
            </a:pPr>
            <a:r>
              <a:rPr lang="fr-FR"/>
              <a:t>Les annexes du contrat doivent lister la totalité du matériel maintenu:</a:t>
            </a:r>
          </a:p>
          <a:p>
            <a:pPr marL="0" indent="0">
              <a:buNone/>
            </a:pPr>
            <a:r>
              <a:rPr lang="fr-FR" sz="1800"/>
              <a:t>	-armoire(s) électrique(s)</a:t>
            </a:r>
          </a:p>
          <a:p>
            <a:pPr marL="0" indent="0">
              <a:buNone/>
            </a:pPr>
            <a:r>
              <a:rPr lang="fr-FR" sz="1800"/>
              <a:t>	-automate</a:t>
            </a:r>
          </a:p>
          <a:p>
            <a:pPr marL="0" indent="0">
              <a:buNone/>
            </a:pPr>
            <a:r>
              <a:rPr lang="fr-FR" sz="1800"/>
              <a:t>	-vannes principales (vannes 3 voies, vannes d’isolement etc..)</a:t>
            </a:r>
          </a:p>
          <a:p>
            <a:pPr marL="0" indent="0">
              <a:buNone/>
            </a:pPr>
            <a:r>
              <a:rPr lang="fr-FR" sz="1800"/>
              <a:t>	-pompes</a:t>
            </a:r>
          </a:p>
          <a:p>
            <a:pPr marL="0" indent="0">
              <a:buNone/>
            </a:pPr>
            <a:r>
              <a:rPr lang="fr-FR" sz="1800"/>
              <a:t>	-instruments de mesure (sondes et capteurs, manomètres et thermomètres)</a:t>
            </a:r>
          </a:p>
          <a:p>
            <a:pPr marL="0" indent="0">
              <a:buNone/>
            </a:pPr>
            <a:r>
              <a:rPr lang="fr-FR" sz="1800"/>
              <a:t>	-le cas échéant le matériel de sécurité du local (BAES et extincteur, détecteur de gaz..)</a:t>
            </a:r>
          </a:p>
          <a:p>
            <a:pPr marL="0" indent="0">
              <a:buNone/>
            </a:pPr>
            <a:endParaRPr lang="fr-FR" sz="1800"/>
          </a:p>
          <a:p>
            <a:pPr marL="0" indent="0">
              <a:buNone/>
            </a:pPr>
            <a:r>
              <a:rPr lang="fr-FR" sz="1800"/>
              <a:t>Par principe et </a:t>
            </a:r>
            <a:r>
              <a:rPr lang="fr-FR" sz="1800" b="1"/>
              <a:t>sauf indication contraire explicite</a:t>
            </a:r>
            <a:r>
              <a:rPr lang="fr-FR" sz="1800"/>
              <a:t> tout ce qui concours à la production et la distribution de la chaleur et de l’ECS dans l’immeuble et en dehors des équipements privatifs dans les appatements (déterminé par un usage exclusif) est inclus dans le périmètre du contrat.</a:t>
            </a:r>
          </a:p>
        </p:txBody>
      </p:sp>
      <p:sp>
        <p:nvSpPr>
          <p:cNvPr id="5" name="Espace réservé du numéro de diapositive 4"/>
          <p:cNvSpPr>
            <a:spLocks noGrp="1"/>
          </p:cNvSpPr>
          <p:nvPr>
            <p:ph type="sldNum" sz="quarter" idx="12"/>
          </p:nvPr>
        </p:nvSpPr>
        <p:spPr/>
        <p:txBody>
          <a:bodyPr/>
          <a:lstStyle/>
          <a:p>
            <a:fld id="{BE732C41-7B39-4080-85C1-2D318E148575}" type="slidenum">
              <a:rPr lang="fr-FR" smtClean="0"/>
              <a:t>7</a:t>
            </a:fld>
            <a:endParaRPr lang="fr-FR"/>
          </a:p>
        </p:txBody>
      </p:sp>
      <p:pic>
        <p:nvPicPr>
          <p:cNvPr id="6" name="Image 5"/>
          <p:cNvPicPr>
            <a:picLocks noChangeAspect="1"/>
          </p:cNvPicPr>
          <p:nvPr/>
        </p:nvPicPr>
        <p:blipFill>
          <a:blip r:embed="rId2"/>
          <a:stretch>
            <a:fillRect/>
          </a:stretch>
        </p:blipFill>
        <p:spPr>
          <a:xfrm>
            <a:off x="7837812" y="2913806"/>
            <a:ext cx="569814" cy="569814"/>
          </a:xfrm>
          <a:prstGeom prst="rect">
            <a:avLst/>
          </a:prstGeom>
        </p:spPr>
      </p:pic>
      <p:pic>
        <p:nvPicPr>
          <p:cNvPr id="7" name="Image 6"/>
          <p:cNvPicPr>
            <a:picLocks noChangeAspect="1"/>
          </p:cNvPicPr>
          <p:nvPr/>
        </p:nvPicPr>
        <p:blipFill>
          <a:blip r:embed="rId3"/>
          <a:stretch>
            <a:fillRect/>
          </a:stretch>
        </p:blipFill>
        <p:spPr>
          <a:xfrm>
            <a:off x="8903826" y="3131618"/>
            <a:ext cx="1078374" cy="1006482"/>
          </a:xfrm>
          <a:prstGeom prst="rect">
            <a:avLst/>
          </a:prstGeom>
        </p:spPr>
      </p:pic>
      <p:pic>
        <p:nvPicPr>
          <p:cNvPr id="8194" name="Picture 2" descr="Bloc autonome d'éclairage de secours | 3D Warehous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558" r="14785"/>
          <a:stretch/>
        </p:blipFill>
        <p:spPr bwMode="auto">
          <a:xfrm>
            <a:off x="9982200" y="3777550"/>
            <a:ext cx="854312" cy="7211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LES AUTOMATES PROGRAMMABLES INDUSTRIEL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20" r="8036" b="7234"/>
          <a:stretch/>
        </p:blipFill>
        <p:spPr bwMode="auto">
          <a:xfrm>
            <a:off x="9760815" y="2212875"/>
            <a:ext cx="1814370" cy="1343279"/>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pied de page 7"/>
          <p:cNvSpPr>
            <a:spLocks noGrp="1"/>
          </p:cNvSpPr>
          <p:nvPr>
            <p:ph type="ftr" sz="quarter" idx="11"/>
          </p:nvPr>
        </p:nvSpPr>
        <p:spPr/>
        <p:txBody>
          <a:bodyPr/>
          <a:lstStyle/>
          <a:p>
            <a:r>
              <a:rPr lang="fr-FR"/>
              <a:t>les contrats de maintenance de la copropriété</a:t>
            </a:r>
          </a:p>
        </p:txBody>
      </p:sp>
    </p:spTree>
    <p:extLst>
      <p:ext uri="{BB962C8B-B14F-4D97-AF65-F5344CB8AC3E}">
        <p14:creationId xmlns:p14="http://schemas.microsoft.com/office/powerpoint/2010/main" val="2920476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0"/>
            <a:ext cx="10515600" cy="1325563"/>
          </a:xfrm>
        </p:spPr>
        <p:txBody>
          <a:bodyPr/>
          <a:lstStyle/>
          <a:p>
            <a:r>
              <a:rPr lang="fr-FR"/>
              <a:t>Les contrats </a:t>
            </a:r>
            <a:r>
              <a:rPr lang="fr-FR" b="1">
                <a:solidFill>
                  <a:srgbClr val="FF0000"/>
                </a:solidFill>
              </a:rPr>
              <a:t>OBLIGATOIRES</a:t>
            </a:r>
            <a:br>
              <a:rPr lang="fr-FR"/>
            </a:br>
            <a:r>
              <a:rPr lang="fr-FR"/>
              <a:t>Les contrats de chauffage</a:t>
            </a:r>
          </a:p>
        </p:txBody>
      </p:sp>
      <p:sp>
        <p:nvSpPr>
          <p:cNvPr id="3" name="Espace réservé du contenu 2"/>
          <p:cNvSpPr>
            <a:spLocks noGrp="1"/>
          </p:cNvSpPr>
          <p:nvPr>
            <p:ph idx="1"/>
          </p:nvPr>
        </p:nvSpPr>
        <p:spPr>
          <a:xfrm>
            <a:off x="924163" y="1564277"/>
            <a:ext cx="10515600" cy="757154"/>
          </a:xfrm>
        </p:spPr>
        <p:txBody>
          <a:bodyPr>
            <a:normAutofit fontScale="92500"/>
          </a:bodyPr>
          <a:lstStyle/>
          <a:p>
            <a:pPr marL="0" indent="0">
              <a:buNone/>
            </a:pPr>
            <a:r>
              <a:rPr lang="fr-FR"/>
              <a:t>Les annexes du contrat doivent comporter des gammes de maintenance:</a:t>
            </a:r>
            <a:endParaRPr lang="fr-FR" sz="1800"/>
          </a:p>
        </p:txBody>
      </p:sp>
      <p:pic>
        <p:nvPicPr>
          <p:cNvPr id="4" name="Image 3"/>
          <p:cNvPicPr>
            <a:picLocks noChangeAspect="1"/>
          </p:cNvPicPr>
          <p:nvPr/>
        </p:nvPicPr>
        <p:blipFill>
          <a:blip r:embed="rId2"/>
          <a:stretch>
            <a:fillRect/>
          </a:stretch>
        </p:blipFill>
        <p:spPr>
          <a:xfrm>
            <a:off x="924163" y="2041091"/>
            <a:ext cx="6720975" cy="4720016"/>
          </a:xfrm>
          <a:prstGeom prst="rect">
            <a:avLst/>
          </a:prstGeom>
        </p:spPr>
      </p:pic>
      <p:sp>
        <p:nvSpPr>
          <p:cNvPr id="5" name="ZoneTexte 4"/>
          <p:cNvSpPr txBox="1"/>
          <p:nvPr/>
        </p:nvSpPr>
        <p:spPr>
          <a:xfrm>
            <a:off x="8269705" y="2924174"/>
            <a:ext cx="3677130" cy="2308324"/>
          </a:xfrm>
          <a:prstGeom prst="rect">
            <a:avLst/>
          </a:prstGeom>
          <a:noFill/>
        </p:spPr>
        <p:txBody>
          <a:bodyPr wrap="square" rtlCol="0">
            <a:spAutoFit/>
          </a:bodyPr>
          <a:lstStyle/>
          <a:p>
            <a:r>
              <a:rPr lang="fr-FR"/>
              <a:t>Celles-ci permettent de controler au fil de l’eau que la maintenance préventive est effectuée en temps et en heure. La régularité de certains contrôles (par exemple le contrôle de la T° de départ ECS) étant indispensable à la sécurité sanitaire des résidents (légionellose).</a:t>
            </a:r>
          </a:p>
        </p:txBody>
      </p:sp>
      <p:cxnSp>
        <p:nvCxnSpPr>
          <p:cNvPr id="7" name="Connecteur droit avec flèche 6"/>
          <p:cNvCxnSpPr/>
          <p:nvPr/>
        </p:nvCxnSpPr>
        <p:spPr>
          <a:xfrm flipH="1" flipV="1">
            <a:off x="5731329" y="4173876"/>
            <a:ext cx="2538376" cy="22722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Espace réservé du numéro de diapositive 10"/>
          <p:cNvSpPr>
            <a:spLocks noGrp="1"/>
          </p:cNvSpPr>
          <p:nvPr>
            <p:ph type="sldNum" sz="quarter" idx="12"/>
          </p:nvPr>
        </p:nvSpPr>
        <p:spPr/>
        <p:txBody>
          <a:bodyPr/>
          <a:lstStyle/>
          <a:p>
            <a:fld id="{BE732C41-7B39-4080-85C1-2D318E148575}" type="slidenum">
              <a:rPr lang="fr-FR" smtClean="0"/>
              <a:t>8</a:t>
            </a:fld>
            <a:endParaRPr lang="fr-FR"/>
          </a:p>
        </p:txBody>
      </p:sp>
    </p:spTree>
    <p:extLst>
      <p:ext uri="{BB962C8B-B14F-4D97-AF65-F5344CB8AC3E}">
        <p14:creationId xmlns:p14="http://schemas.microsoft.com/office/powerpoint/2010/main" val="3209702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apport icône claire 1511664 - Telecharger Vectoriel Gratuit, Clipar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31409">
            <a:off x="8719929" y="4973401"/>
            <a:ext cx="1573834" cy="1573834"/>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838200" y="0"/>
            <a:ext cx="10515600" cy="1325563"/>
          </a:xfrm>
        </p:spPr>
        <p:txBody>
          <a:bodyPr/>
          <a:lstStyle/>
          <a:p>
            <a:r>
              <a:rPr lang="fr-FR"/>
              <a:t>Les contrats </a:t>
            </a:r>
            <a:r>
              <a:rPr lang="fr-FR" b="1">
                <a:solidFill>
                  <a:srgbClr val="FF0000"/>
                </a:solidFill>
              </a:rPr>
              <a:t>OBLIGATOIRES</a:t>
            </a:r>
            <a:br>
              <a:rPr lang="fr-FR"/>
            </a:br>
            <a:r>
              <a:rPr lang="fr-FR"/>
              <a:t>Les contrats de chauffage</a:t>
            </a:r>
          </a:p>
        </p:txBody>
      </p:sp>
      <p:sp>
        <p:nvSpPr>
          <p:cNvPr id="3" name="Espace réservé du contenu 2"/>
          <p:cNvSpPr>
            <a:spLocks noGrp="1"/>
          </p:cNvSpPr>
          <p:nvPr>
            <p:ph idx="1"/>
          </p:nvPr>
        </p:nvSpPr>
        <p:spPr>
          <a:xfrm>
            <a:off x="838199" y="2111032"/>
            <a:ext cx="10844893" cy="4069332"/>
          </a:xfrm>
        </p:spPr>
        <p:txBody>
          <a:bodyPr>
            <a:normAutofit/>
          </a:bodyPr>
          <a:lstStyle/>
          <a:p>
            <a:pPr marL="0" indent="0">
              <a:buNone/>
            </a:pPr>
            <a:r>
              <a:rPr lang="fr-FR"/>
              <a:t>Les annexes du contrat doivent comporter la notion de: </a:t>
            </a:r>
          </a:p>
          <a:p>
            <a:pPr marL="0" indent="0" algn="ctr">
              <a:buNone/>
            </a:pPr>
            <a:r>
              <a:rPr lang="fr-FR" b="1"/>
              <a:t>rapport de prise en charge</a:t>
            </a:r>
            <a:endParaRPr lang="fr-FR" sz="1800"/>
          </a:p>
          <a:p>
            <a:pPr marL="0" indent="0">
              <a:buNone/>
            </a:pPr>
            <a:r>
              <a:rPr lang="fr-FR" sz="2400"/>
              <a:t>« A l’issue d’une période de X mois (maximum 3, sauf si début du contrat hors période de chauffe), l’entreprise fournira au client </a:t>
            </a:r>
            <a:r>
              <a:rPr lang="fr-FR" sz="2400" b="1"/>
              <a:t>un rapport de prise en charge </a:t>
            </a:r>
            <a:r>
              <a:rPr lang="fr-FR" sz="2400"/>
              <a:t>qui analysera l’état général de l’installation et qui précisera les travaux éventuels à prévoir et les coûts induits. </a:t>
            </a:r>
          </a:p>
          <a:p>
            <a:pPr marL="0" indent="0">
              <a:buNone/>
            </a:pPr>
            <a:r>
              <a:rPr lang="fr-FR" sz="2400"/>
              <a:t>A défaut l’installation est réputée être </a:t>
            </a:r>
            <a:r>
              <a:rPr lang="fr-FR" sz="2400" b="1"/>
              <a:t>réceptionnée sans réserve</a:t>
            </a:r>
            <a:r>
              <a:rPr lang="fr-FR" sz="2400"/>
              <a:t> par le prestataire »</a:t>
            </a:r>
          </a:p>
          <a:p>
            <a:pPr marL="0" indent="0">
              <a:buNone/>
            </a:pPr>
            <a:endParaRPr lang="fr-FR" sz="1800"/>
          </a:p>
        </p:txBody>
      </p:sp>
      <p:sp>
        <p:nvSpPr>
          <p:cNvPr id="5" name="Espace réservé du numéro de diapositive 4"/>
          <p:cNvSpPr>
            <a:spLocks noGrp="1"/>
          </p:cNvSpPr>
          <p:nvPr>
            <p:ph type="sldNum" sz="quarter" idx="12"/>
          </p:nvPr>
        </p:nvSpPr>
        <p:spPr/>
        <p:txBody>
          <a:bodyPr/>
          <a:lstStyle/>
          <a:p>
            <a:fld id="{BE732C41-7B39-4080-85C1-2D318E148575}" type="slidenum">
              <a:rPr lang="fr-FR" smtClean="0"/>
              <a:t>9</a:t>
            </a:fld>
            <a:endParaRPr lang="fr-FR"/>
          </a:p>
        </p:txBody>
      </p:sp>
      <p:sp>
        <p:nvSpPr>
          <p:cNvPr id="6" name="Espace réservé du pied de page 5"/>
          <p:cNvSpPr>
            <a:spLocks noGrp="1"/>
          </p:cNvSpPr>
          <p:nvPr>
            <p:ph type="ftr" sz="quarter" idx="11"/>
          </p:nvPr>
        </p:nvSpPr>
        <p:spPr/>
        <p:txBody>
          <a:bodyPr/>
          <a:lstStyle/>
          <a:p>
            <a:r>
              <a:rPr lang="fr-FR"/>
              <a:t>les contrats de maintenance de la copropriété</a:t>
            </a:r>
          </a:p>
        </p:txBody>
      </p:sp>
    </p:spTree>
    <p:extLst>
      <p:ext uri="{BB962C8B-B14F-4D97-AF65-F5344CB8AC3E}">
        <p14:creationId xmlns:p14="http://schemas.microsoft.com/office/powerpoint/2010/main" val="387067836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33951</TotalTime>
  <Words>3765</Words>
  <Application>Microsoft Office PowerPoint</Application>
  <PresentationFormat>Grand écran</PresentationFormat>
  <Paragraphs>306</Paragraphs>
  <Slides>30</Slides>
  <Notes>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30</vt:i4>
      </vt:variant>
    </vt:vector>
  </HeadingPairs>
  <TitlesOfParts>
    <vt:vector size="35" baseType="lpstr">
      <vt:lpstr>Arial</vt:lpstr>
      <vt:lpstr>Calibri</vt:lpstr>
      <vt:lpstr>Calibri Light</vt:lpstr>
      <vt:lpstr>Wingdings</vt:lpstr>
      <vt:lpstr>Thème Office</vt:lpstr>
      <vt:lpstr>Présentation PowerPoint</vt:lpstr>
      <vt:lpstr>Principes généraux d’un contrat en copro  </vt:lpstr>
      <vt:lpstr>Principes généraux d’un contrat  </vt:lpstr>
      <vt:lpstr>Les contrats obligatoires</vt:lpstr>
      <vt:lpstr>Les contrats OBLIGATOIRES Les contrats de chauffage collectif (à partir de 4kW)</vt:lpstr>
      <vt:lpstr>Les contrats OBLIGATOIRES Les contrats de chauffage</vt:lpstr>
      <vt:lpstr>Les contrats OBLIGATOIRES Les contrats de chauffage</vt:lpstr>
      <vt:lpstr>Les contrats OBLIGATOIRES Les contrats de chauffage</vt:lpstr>
      <vt:lpstr>Les contrats OBLIGATOIRES Les contrats de chauffage</vt:lpstr>
      <vt:lpstr>Les contrats OBLIGATOIRES Les contrats de chauffage</vt:lpstr>
      <vt:lpstr>Les contrats OBLIGATOIRES Les contrats de chauffage</vt:lpstr>
      <vt:lpstr>Les contrats OBLIGATOIRES Les contrats d’ascenseur</vt:lpstr>
      <vt:lpstr>Les contrats OBLIGATOIRES Les contrats d’ascenseur</vt:lpstr>
      <vt:lpstr>Les contrats OBLIGATOIRES Les contrats d’ascenseur</vt:lpstr>
      <vt:lpstr>Les contrats OBLIGATOIRES Les contrats d’ascenseur</vt:lpstr>
      <vt:lpstr>Les contrats OBLIGATOIRES Les contrats d’ascenseur</vt:lpstr>
      <vt:lpstr>Les contrats OBLIGATOIRES Les contrats de portes automatiques</vt:lpstr>
      <vt:lpstr>Les contrats OBLIGATOIRES Les contrats sécurité incendie</vt:lpstr>
      <vt:lpstr>Les contrats OBLIGATOIRES Les contrats de certaines VMC (VMC gaz) </vt:lpstr>
      <vt:lpstr>Les contrats OBLIGATOIRES Les contrats des paratonnerres</vt:lpstr>
      <vt:lpstr>Les contrats fortements recommandés</vt:lpstr>
      <vt:lpstr>Les contrats fortements recommandés les VMC classiques</vt:lpstr>
      <vt:lpstr>Les contrats fortements recommandés les pompes de relevage d’effluents</vt:lpstr>
      <vt:lpstr>Les contrats fortements recommandés La vidéo-surveillance</vt:lpstr>
      <vt:lpstr>Les contrats fortements recommandés Le contrôle d’accès</vt:lpstr>
      <vt:lpstr>Les contrats fortements recommandés Le réseau de télédistribution</vt:lpstr>
      <vt:lpstr>Les contrats fortements recommandés lutte anti-nuisibles</vt:lpstr>
      <vt:lpstr>La mise en concurrence des contrats</vt:lpstr>
      <vt:lpstr>La mise en concurrence des contrats</vt:lpstr>
      <vt:lpstr>Présentation PowerPoint</vt:lpstr>
    </vt:vector>
  </TitlesOfParts>
  <Company>leblogosd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contrats d’entretien dans  votre copropriété</dc:title>
  <dc:creator>Christophe LEVREL</dc:creator>
  <cp:lastModifiedBy>Christophe LEVREL</cp:lastModifiedBy>
  <cp:revision>129</cp:revision>
  <cp:lastPrinted>2026-04-13T09:39:04Z</cp:lastPrinted>
  <dcterms:created xsi:type="dcterms:W3CDTF">2024-09-25T07:06:39Z</dcterms:created>
  <dcterms:modified xsi:type="dcterms:W3CDTF">2026-04-13T12:44:26Z</dcterms:modified>
</cp:coreProperties>
</file>